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60" r:id="rId1"/>
  </p:sldMasterIdLst>
  <p:notesMasterIdLst>
    <p:notesMasterId r:id="rId67"/>
  </p:notesMasterIdLst>
  <p:handoutMasterIdLst>
    <p:handoutMasterId r:id="rId68"/>
  </p:handoutMasterIdLst>
  <p:sldIdLst>
    <p:sldId id="936" r:id="rId2"/>
    <p:sldId id="895" r:id="rId3"/>
    <p:sldId id="896" r:id="rId4"/>
    <p:sldId id="897" r:id="rId5"/>
    <p:sldId id="902" r:id="rId6"/>
    <p:sldId id="903" r:id="rId7"/>
    <p:sldId id="904" r:id="rId8"/>
    <p:sldId id="905" r:id="rId9"/>
    <p:sldId id="916" r:id="rId10"/>
    <p:sldId id="908" r:id="rId11"/>
    <p:sldId id="907" r:id="rId12"/>
    <p:sldId id="583" r:id="rId13"/>
    <p:sldId id="584" r:id="rId14"/>
    <p:sldId id="910" r:id="rId15"/>
    <p:sldId id="909" r:id="rId16"/>
    <p:sldId id="900" r:id="rId17"/>
    <p:sldId id="911" r:id="rId18"/>
    <p:sldId id="912" r:id="rId19"/>
    <p:sldId id="918" r:id="rId20"/>
    <p:sldId id="913" r:id="rId21"/>
    <p:sldId id="919" r:id="rId22"/>
    <p:sldId id="914" r:id="rId23"/>
    <p:sldId id="898" r:id="rId24"/>
    <p:sldId id="915" r:id="rId25"/>
    <p:sldId id="917" r:id="rId26"/>
    <p:sldId id="894" r:id="rId27"/>
    <p:sldId id="551" r:id="rId28"/>
    <p:sldId id="552" r:id="rId29"/>
    <p:sldId id="920" r:id="rId30"/>
    <p:sldId id="553" r:id="rId31"/>
    <p:sldId id="921" r:id="rId32"/>
    <p:sldId id="582" r:id="rId33"/>
    <p:sldId id="554" r:id="rId34"/>
    <p:sldId id="555" r:id="rId35"/>
    <p:sldId id="556" r:id="rId36"/>
    <p:sldId id="557" r:id="rId37"/>
    <p:sldId id="558" r:id="rId38"/>
    <p:sldId id="559" r:id="rId39"/>
    <p:sldId id="560" r:id="rId40"/>
    <p:sldId id="561" r:id="rId41"/>
    <p:sldId id="562" r:id="rId42"/>
    <p:sldId id="563" r:id="rId43"/>
    <p:sldId id="564" r:id="rId44"/>
    <p:sldId id="565" r:id="rId45"/>
    <p:sldId id="566" r:id="rId46"/>
    <p:sldId id="567" r:id="rId47"/>
    <p:sldId id="568" r:id="rId48"/>
    <p:sldId id="569" r:id="rId49"/>
    <p:sldId id="922" r:id="rId50"/>
    <p:sldId id="927" r:id="rId51"/>
    <p:sldId id="923" r:id="rId52"/>
    <p:sldId id="926" r:id="rId53"/>
    <p:sldId id="935" r:id="rId54"/>
    <p:sldId id="924" r:id="rId55"/>
    <p:sldId id="925" r:id="rId56"/>
    <p:sldId id="570" r:id="rId57"/>
    <p:sldId id="571" r:id="rId58"/>
    <p:sldId id="572" r:id="rId59"/>
    <p:sldId id="573" r:id="rId60"/>
    <p:sldId id="574" r:id="rId61"/>
    <p:sldId id="575" r:id="rId62"/>
    <p:sldId id="576" r:id="rId63"/>
    <p:sldId id="906" r:id="rId64"/>
    <p:sldId id="933" r:id="rId65"/>
    <p:sldId id="293" r:id="rId66"/>
  </p:sldIdLst>
  <p:sldSz cx="9144000" cy="5715000" type="screen16x10"/>
  <p:notesSz cx="6858000" cy="9144000"/>
  <p:defaultTextStyle>
    <a:defPPr>
      <a:defRPr lang="en-US"/>
    </a:defPPr>
    <a:lvl1pPr marL="0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1pPr>
    <a:lvl2pPr marL="356616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2pPr>
    <a:lvl3pPr marL="713232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3pPr>
    <a:lvl4pPr marL="1069848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4pPr>
    <a:lvl5pPr marL="1426464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E132DDD3-DF59-4A4F-81DC-0CDBC712157B}">
          <p14:sldIdLst>
            <p14:sldId id="936"/>
            <p14:sldId id="895"/>
            <p14:sldId id="896"/>
            <p14:sldId id="897"/>
            <p14:sldId id="902"/>
            <p14:sldId id="903"/>
            <p14:sldId id="904"/>
            <p14:sldId id="905"/>
            <p14:sldId id="916"/>
            <p14:sldId id="908"/>
            <p14:sldId id="907"/>
            <p14:sldId id="583"/>
            <p14:sldId id="584"/>
            <p14:sldId id="910"/>
            <p14:sldId id="909"/>
          </p14:sldIdLst>
        </p14:section>
        <p14:section name="Abschnitt ohne Titel" id="{FB426DB9-1395-1E46-AD21-13552D9F8E8E}">
          <p14:sldIdLst>
            <p14:sldId id="900"/>
            <p14:sldId id="911"/>
            <p14:sldId id="912"/>
            <p14:sldId id="918"/>
            <p14:sldId id="913"/>
            <p14:sldId id="919"/>
            <p14:sldId id="914"/>
            <p14:sldId id="898"/>
            <p14:sldId id="915"/>
            <p14:sldId id="917"/>
            <p14:sldId id="894"/>
            <p14:sldId id="551"/>
            <p14:sldId id="552"/>
            <p14:sldId id="920"/>
            <p14:sldId id="553"/>
            <p14:sldId id="921"/>
            <p14:sldId id="582"/>
            <p14:sldId id="554"/>
            <p14:sldId id="555"/>
            <p14:sldId id="556"/>
            <p14:sldId id="557"/>
            <p14:sldId id="558"/>
            <p14:sldId id="559"/>
            <p14:sldId id="560"/>
            <p14:sldId id="561"/>
            <p14:sldId id="562"/>
            <p14:sldId id="563"/>
            <p14:sldId id="564"/>
            <p14:sldId id="565"/>
            <p14:sldId id="566"/>
            <p14:sldId id="567"/>
            <p14:sldId id="568"/>
            <p14:sldId id="569"/>
            <p14:sldId id="922"/>
            <p14:sldId id="927"/>
            <p14:sldId id="923"/>
            <p14:sldId id="926"/>
            <p14:sldId id="935"/>
            <p14:sldId id="924"/>
            <p14:sldId id="925"/>
            <p14:sldId id="570"/>
            <p14:sldId id="571"/>
            <p14:sldId id="572"/>
            <p14:sldId id="573"/>
            <p14:sldId id="574"/>
            <p14:sldId id="575"/>
            <p14:sldId id="576"/>
            <p14:sldId id="906"/>
            <p14:sldId id="933"/>
            <p14:sldId id="293"/>
          </p14:sldIdLst>
        </p14:section>
      </p14:sectionLst>
    </p:ext>
    <p:ext uri="{EFAFB233-063F-42B5-8137-9DF3F51BA10A}">
      <p15:sldGuideLst xmlns:p15="http://schemas.microsoft.com/office/powerpoint/2012/main">
        <p15:guide id="3" pos="294">
          <p15:clr>
            <a:srgbClr val="A4A3A4"/>
          </p15:clr>
        </p15:guide>
        <p15:guide id="4" orient="horz" pos="180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MOU" lastIdx="9" clrIdx="0">
    <p:extLst>
      <p:ext uri="{19B8F6BF-5375-455C-9EA6-DF929625EA0E}">
        <p15:presenceInfo xmlns:p15="http://schemas.microsoft.com/office/powerpoint/2012/main" userId="Microsoft Office 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BB4152"/>
    <a:srgbClr val="C64747"/>
    <a:srgbClr val="EBCFD1"/>
    <a:srgbClr val="EE566C"/>
    <a:srgbClr val="E8E9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ittlere Formatvorlage 3 - Akz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Helle Formatvorlage 2 - Akz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Mittlere Formatvorlage 1 - Akz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7DF18680-E054-41AD-8BC1-D1AEF772440D}" styleName="Mittlere Formatvorlage 2 - Akz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DCAF9ED-07DC-4A11-8D7F-57B35C25682E}" styleName="Mittlere Formatvorlage 1 - Akz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ittlere Formatvorlage 1 - Akz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ittlere Formatvorlage 1 - Akz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EB9631B5-78F2-41C9-869B-9F39066F8104}" styleName="Mittlere Formatvorlage 3 - Akz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ittlere Formatvorlage 3 - Akz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270" autoAdjust="0"/>
    <p:restoredTop sz="80952" autoAdjust="0"/>
  </p:normalViewPr>
  <p:slideViewPr>
    <p:cSldViewPr snapToGrid="0">
      <p:cViewPr varScale="1">
        <p:scale>
          <a:sx n="118" d="100"/>
          <a:sy n="118" d="100"/>
        </p:scale>
        <p:origin x="1384" y="184"/>
      </p:cViewPr>
      <p:guideLst>
        <p:guide pos="294"/>
        <p:guide orient="horz" pos="1800"/>
      </p:guideLst>
    </p:cSldViewPr>
  </p:slideViewPr>
  <p:outlineViewPr>
    <p:cViewPr>
      <p:scale>
        <a:sx n="33" d="100"/>
        <a:sy n="33" d="100"/>
      </p:scale>
      <p:origin x="0" y="-6815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80" d="100"/>
          <a:sy n="80" d="100"/>
        </p:scale>
        <p:origin x="3198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468313" y="243069"/>
            <a:ext cx="5903912" cy="458788"/>
          </a:xfrm>
          <a:prstGeom prst="rect">
            <a:avLst/>
          </a:prstGeom>
        </p:spPr>
        <p:txBody>
          <a:bodyPr vert="horz" lIns="0" tIns="0" rIns="0" bIns="0" rtlCol="0"/>
          <a:lstStyle>
            <a:lvl1pPr algn="l">
              <a:defRPr sz="1200"/>
            </a:lvl1pPr>
          </a:lstStyle>
          <a:p>
            <a:r>
              <a:rPr lang="en-US" b="1"/>
              <a:t>Titel der Präsentation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5483506" y="8777812"/>
            <a:ext cx="64800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1200"/>
            </a:lvl1pPr>
          </a:lstStyle>
          <a:p>
            <a:pPr algn="l"/>
            <a:fld id="{0B9B9BCD-2934-344F-98E1-9354077EC4E9}" type="datetime1">
              <a:rPr lang="de-DE" sz="800" smtClean="0"/>
              <a:t>22.04.24</a:t>
            </a:fld>
            <a:endParaRPr lang="en-US" sz="80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468313" y="8777813"/>
            <a:ext cx="450000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1200"/>
            </a:lvl1pPr>
          </a:lstStyle>
          <a:p>
            <a:r>
              <a:rPr lang="en-US" sz="800"/>
              <a:t>Universität Stuttgart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6270195" y="8777813"/>
            <a:ext cx="36000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1200"/>
            </a:lvl1pPr>
          </a:lstStyle>
          <a:p>
            <a:pPr algn="l"/>
            <a:fld id="{EE9A79A6-2547-4C8F-B0ED-316280A1A122}" type="slidenum">
              <a:rPr lang="en-US" sz="800" smtClean="0"/>
              <a:pPr algn="l"/>
              <a:t>‹#›</a:t>
            </a:fld>
            <a:endParaRPr lang="en-US" sz="800"/>
          </a:p>
        </p:txBody>
      </p:sp>
    </p:spTree>
    <p:extLst>
      <p:ext uri="{BB962C8B-B14F-4D97-AF65-F5344CB8AC3E}">
        <p14:creationId xmlns:p14="http://schemas.microsoft.com/office/powerpoint/2010/main" val="2561533372"/>
      </p:ext>
    </p:extLst>
  </p:cSld>
  <p:clrMap bg1="lt1" tx1="dk1" bg2="lt2" tx2="dk2" accent1="accent1" accent2="accent2" accent3="accent3" accent4="accent4" accent5="accent5" accent6="accent6" hlink="hlink" folHlink="folHlink"/>
  <p:hf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95" userDrawn="1">
          <p15:clr>
            <a:srgbClr val="F26B43"/>
          </p15:clr>
        </p15:guide>
        <p15:guide id="3" pos="4014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347680" y="256832"/>
            <a:ext cx="6113274" cy="475050"/>
          </a:xfrm>
          <a:prstGeom prst="rect">
            <a:avLst/>
          </a:prstGeom>
        </p:spPr>
        <p:txBody>
          <a:bodyPr vert="horz" lIns="0" tIns="0" rIns="0" bIns="0" rtlCol="0"/>
          <a:lstStyle>
            <a:lvl1pPr algn="l">
              <a:defRPr sz="1200" b="1"/>
            </a:lvl1pPr>
          </a:lstStyle>
          <a:p>
            <a:r>
              <a:rPr lang="en-US"/>
              <a:t>Titel der Präsentation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5295600" y="8776800"/>
            <a:ext cx="64800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800"/>
            </a:lvl1pPr>
          </a:lstStyle>
          <a:p>
            <a:fld id="{91E4798F-0B41-4241-BB2F-86EC76DCCCA4}" type="datetime1">
              <a:rPr lang="de-DE" smtClean="0"/>
              <a:t>22.04.24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24853" y="1021051"/>
            <a:ext cx="6155322" cy="3821092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347992" y="5016760"/>
            <a:ext cx="6112961" cy="3645977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323850" y="8776800"/>
            <a:ext cx="464415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800"/>
            </a:lvl1pPr>
          </a:lstStyle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6120175" y="8776800"/>
            <a:ext cx="36000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800"/>
            </a:lvl1pPr>
          </a:lstStyle>
          <a:p>
            <a:fld id="{05DD1DF0-DD4E-4B0C-B0FD-D16D9D2A975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898570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180975" indent="-180975" algn="l" defTabSz="713232" rtl="0" eaLnBrk="1" latinLnBrk="0" hangingPunct="1">
      <a:lnSpc>
        <a:spcPct val="120000"/>
      </a:lnSpc>
      <a:buClr>
        <a:schemeClr val="accent1"/>
      </a:buClr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1pPr>
    <a:lvl2pPr marL="358775" indent="-177800" algn="l" defTabSz="713232" rtl="0" eaLnBrk="1" latinLnBrk="0" hangingPunct="1">
      <a:lnSpc>
        <a:spcPct val="120000"/>
      </a:lnSpc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2pPr>
    <a:lvl3pPr marL="538163" indent="-179388" algn="l" defTabSz="713232" rtl="0" eaLnBrk="1" latinLnBrk="0" hangingPunct="1">
      <a:lnSpc>
        <a:spcPct val="120000"/>
      </a:lnSpc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3pPr>
    <a:lvl4pPr marL="719138" indent="-180975" algn="l" defTabSz="713232" rtl="0" eaLnBrk="1" latinLnBrk="0" hangingPunct="1">
      <a:lnSpc>
        <a:spcPct val="120000"/>
      </a:lnSpc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4pPr>
    <a:lvl5pPr marL="896938" indent="-177800" algn="l" defTabSz="713232" rtl="0" eaLnBrk="1" latinLnBrk="0" hangingPunct="1">
      <a:lnSpc>
        <a:spcPct val="120000"/>
      </a:lnSpc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04" userDrawn="1">
          <p15:clr>
            <a:srgbClr val="F26B43"/>
          </p15:clr>
        </p15:guide>
        <p15:guide id="3" pos="4082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46075" y="1020763"/>
            <a:ext cx="6113463" cy="3821112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4041B805-6EA8-E844-B5D3-33CC9E797EB9}" type="datetime1">
              <a:rPr lang="de-DE" smtClean="0"/>
              <a:t>22.04.24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94446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46075" y="1020763"/>
            <a:ext cx="6113463" cy="3821112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</a:t>
            </a:r>
            <a:r>
              <a:rPr lang="de-DE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noindent</a:t>
            </a: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$3$ </a:t>
            </a:r>
            <a:r>
              <a:rPr lang="de-DE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random</a:t>
            </a: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variables $X,Y,Z$, </a:t>
            </a:r>
            <a:r>
              <a:rPr lang="de-DE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stored</a:t>
            </a: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</a:t>
            </a: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rank 3 </a:t>
            </a:r>
            <a:r>
              <a:rPr lang="de-DE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tensor</a:t>
            </a: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\\</a:t>
            </a:r>
          </a:p>
          <a:p>
            <a:pPr marL="0" indent="0">
              <a:buNone/>
            </a:pP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Joint </a:t>
            </a:r>
            <a:r>
              <a:rPr lang="de-DE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distribution</a:t>
            </a: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$P(X,Y,Z)$\\</a:t>
            </a:r>
          </a:p>
          <a:p>
            <a:pPr marL="0" indent="0">
              <a:buNone/>
            </a:pP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Marginal </a:t>
            </a:r>
            <a:r>
              <a:rPr lang="de-DE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distribution</a:t>
            </a: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$P(X)=\Sigma_{Y,Z}P(X,Y,Z)$\\</a:t>
            </a:r>
          </a:p>
          <a:p>
            <a:pPr marL="0" indent="0">
              <a:buNone/>
            </a:pPr>
            <a:r>
              <a:rPr lang="de-DE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Conditional</a:t>
            </a: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distribution</a:t>
            </a: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$P(X|Y,Z)=\</a:t>
            </a:r>
            <a:r>
              <a:rPr lang="de-DE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{P(X,Y,Z)}{P(Y,Z)}$\\</a:t>
            </a:r>
          </a:p>
          <a:p>
            <a:pPr marL="0" indent="0">
              <a:buNone/>
            </a:pP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$X$ </a:t>
            </a:r>
            <a:r>
              <a:rPr lang="de-DE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conditionally</a:t>
            </a: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independent</a:t>
            </a: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$Y$ </a:t>
            </a:r>
            <a:r>
              <a:rPr lang="de-DE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given</a:t>
            </a: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$Z$ </a:t>
            </a:r>
            <a:r>
              <a:rPr lang="de-DE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iff</a:t>
            </a: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$P(X|Y,Z) = P(X|Z)$\\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5A3C23B-84E6-0D41-B31B-736108A6CB81}" type="datetime1">
              <a:rPr lang="de-DE" smtClean="0"/>
              <a:t>22.04.24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28766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46075" y="1020763"/>
            <a:ext cx="6113463" cy="3821112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</a:t>
            </a:r>
            <a:r>
              <a:rPr lang="de-DE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noindent</a:t>
            </a: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$P(</a:t>
            </a:r>
            <a:r>
              <a:rPr lang="de-DE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c|o</a:t>
            </a: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)=P(c|x_1, x_2,\</a:t>
            </a:r>
            <a:r>
              <a:rPr lang="de-DE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ldots,x_m</a:t>
            </a: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)=\\[2ex]</a:t>
            </a:r>
          </a:p>
          <a:p>
            <a:pPr marL="0" indent="0">
              <a:buNone/>
            </a:pP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</a:t>
            </a:r>
            <a:r>
              <a:rPr lang="de-DE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{P(c,x_1, x_2,\</a:t>
            </a:r>
            <a:r>
              <a:rPr lang="de-DE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ldots,x_m</a:t>
            </a: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)}{P(x_1, x_2,\</a:t>
            </a:r>
            <a:r>
              <a:rPr lang="de-DE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ldots,x_m</a:t>
            </a: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)}=\\[2ex]</a:t>
            </a:r>
          </a:p>
          <a:p>
            <a:pPr marL="0" indent="0">
              <a:buNone/>
            </a:pP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</a:t>
            </a:r>
            <a:r>
              <a:rPr lang="de-DE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{P(c,x_1, x_2,\</a:t>
            </a:r>
            <a:r>
              <a:rPr lang="de-DE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ldots,x_m</a:t>
            </a: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)}{P(x_1, x_2,\</a:t>
            </a:r>
            <a:r>
              <a:rPr lang="de-DE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ldots,x</a:t>
            </a: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_{m-1}|</a:t>
            </a:r>
            <a:r>
              <a:rPr lang="de-DE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x_m</a:t>
            </a: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)\</a:t>
            </a:r>
            <a:r>
              <a:rPr lang="de-DE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cdot</a:t>
            </a: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P(</a:t>
            </a:r>
            <a:r>
              <a:rPr lang="de-DE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x_m</a:t>
            </a: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)}=\\[2ex]</a:t>
            </a:r>
          </a:p>
          <a:p>
            <a:pPr marL="0" indent="0">
              <a:buNone/>
            </a:pP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</a:t>
            </a:r>
            <a:r>
              <a:rPr lang="de-DE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{P(c,x_1, x_2,\</a:t>
            </a:r>
            <a:r>
              <a:rPr lang="de-DE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ldots,x_m</a:t>
            </a: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)}{P(x_1, x_2,\</a:t>
            </a:r>
            <a:r>
              <a:rPr lang="de-DE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ldots,x</a:t>
            </a: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_{m-2}|x_{m-1},</a:t>
            </a:r>
            <a:r>
              <a:rPr lang="de-DE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x_m</a:t>
            </a: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)\</a:t>
            </a:r>
            <a:r>
              <a:rPr lang="de-DE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cdot</a:t>
            </a: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P(x_{m-1}|</a:t>
            </a:r>
            <a:r>
              <a:rPr lang="de-DE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x_m</a:t>
            </a: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\</a:t>
            </a:r>
            <a:r>
              <a:rPr lang="de-DE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cdot</a:t>
            </a: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P(</a:t>
            </a:r>
            <a:r>
              <a:rPr lang="de-DE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x_m</a:t>
            </a: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)}=\\[2ex]</a:t>
            </a:r>
          </a:p>
          <a:p>
            <a:pPr marL="0" indent="0">
              <a:buNone/>
            </a:pP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</a:t>
            </a:r>
            <a:r>
              <a:rPr lang="de-DE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ldots</a:t>
            </a: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\\[2ex]</a:t>
            </a:r>
          </a:p>
          <a:p>
            <a:pPr marL="0" indent="0">
              <a:buNone/>
            </a:pPr>
            <a:b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de-DE" sz="10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buNone/>
            </a:pP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$</a:t>
            </a:r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1E4798F-0B41-4241-BB2F-86EC76DCCCA4}" type="datetime1">
              <a:rPr lang="de-DE" smtClean="0"/>
              <a:t>22.04.24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75096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46075" y="1020763"/>
            <a:ext cx="6113463" cy="3821112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</a:t>
            </a:r>
            <a:r>
              <a:rPr lang="de-DE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noindent</a:t>
            </a: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$P(c|x_1,\</a:t>
            </a:r>
            <a:r>
              <a:rPr lang="de-DE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ldots,x_m</a:t>
            </a: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)=\</a:t>
            </a:r>
            <a:r>
              <a:rPr lang="de-DE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{P(x_1,\</a:t>
            </a:r>
            <a:r>
              <a:rPr lang="de-DE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ldots,x_m|c</a:t>
            </a: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)\</a:t>
            </a:r>
            <a:r>
              <a:rPr lang="de-DE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cdot</a:t>
            </a: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P(c)}{P(x_1,\</a:t>
            </a:r>
            <a:r>
              <a:rPr lang="de-DE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ldots,x_m</a:t>
            </a: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)}=\\[2ex]</a:t>
            </a:r>
          </a:p>
          <a:p>
            <a:pPr marL="0" indent="0">
              <a:buNone/>
            </a:pP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=\</a:t>
            </a:r>
            <a:r>
              <a:rPr lang="de-DE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{P(x_1,\</a:t>
            </a:r>
            <a:r>
              <a:rPr lang="de-DE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ldots,x</a:t>
            </a: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_{m-1}|</a:t>
            </a:r>
            <a:r>
              <a:rPr lang="de-DE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x_m,c</a:t>
            </a: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)\</a:t>
            </a:r>
            <a:r>
              <a:rPr lang="de-DE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cdot</a:t>
            </a: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P(</a:t>
            </a:r>
            <a:r>
              <a:rPr lang="de-DE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x_m|c</a:t>
            </a: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)\</a:t>
            </a:r>
            <a:r>
              <a:rPr lang="de-DE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cdot</a:t>
            </a: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P(c)}{P(x_1,\</a:t>
            </a:r>
            <a:r>
              <a:rPr lang="de-DE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ldots,x_m</a:t>
            </a: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)}=\\[2ex]</a:t>
            </a:r>
          </a:p>
          <a:p>
            <a:pPr marL="0" indent="0">
              <a:buNone/>
            </a:pP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=\</a:t>
            </a:r>
            <a:r>
              <a:rPr lang="de-DE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{P(x_1,\</a:t>
            </a:r>
            <a:r>
              <a:rPr lang="de-DE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ldots,x</a:t>
            </a: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_{m-2}|x_{m-1},</a:t>
            </a:r>
            <a:r>
              <a:rPr lang="de-DE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x_m,c</a:t>
            </a: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)\</a:t>
            </a:r>
            <a:r>
              <a:rPr lang="de-DE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cdot</a:t>
            </a: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P(x_{m-1}|</a:t>
            </a:r>
            <a:r>
              <a:rPr lang="de-DE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x_m,c</a:t>
            </a: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)\</a:t>
            </a:r>
            <a:r>
              <a:rPr lang="de-DE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cdot</a:t>
            </a: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P(</a:t>
            </a:r>
            <a:r>
              <a:rPr lang="de-DE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x_m|c</a:t>
            </a: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)\</a:t>
            </a:r>
            <a:r>
              <a:rPr lang="de-DE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cdot</a:t>
            </a: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P(c)}{P(x_1,\</a:t>
            </a:r>
            <a:r>
              <a:rPr lang="de-DE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ldots,x_m</a:t>
            </a: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)}=\\[2ex]</a:t>
            </a:r>
          </a:p>
          <a:p>
            <a:pPr marL="0" indent="0">
              <a:buNone/>
            </a:pP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=\</a:t>
            </a:r>
            <a:r>
              <a:rPr lang="de-DE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{P(x_1,\</a:t>
            </a:r>
            <a:r>
              <a:rPr lang="de-DE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ldots,x</a:t>
            </a: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_{m-3}|x_{m-2},x_{m-1},</a:t>
            </a:r>
            <a:r>
              <a:rPr lang="de-DE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x_m,c</a:t>
            </a: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)\</a:t>
            </a:r>
            <a:r>
              <a:rPr lang="de-DE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cdot</a:t>
            </a: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P(x_{m-2}|x_{m-1},</a:t>
            </a:r>
            <a:r>
              <a:rPr lang="de-DE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x_m,c</a:t>
            </a: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)}{}\</a:t>
            </a:r>
            <a:r>
              <a:rPr lang="de-DE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cdot</a:t>
            </a: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\\[1ex]</a:t>
            </a:r>
          </a:p>
          <a:p>
            <a:pPr marL="0" indent="0">
              <a:buNone/>
            </a:pP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</a:t>
            </a:r>
            <a:r>
              <a:rPr lang="de-DE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cdot</a:t>
            </a: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</a:t>
            </a:r>
            <a:r>
              <a:rPr lang="de-DE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{P(x_{m-1}|</a:t>
            </a:r>
            <a:r>
              <a:rPr lang="de-DE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x_m,c</a:t>
            </a: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)\</a:t>
            </a:r>
            <a:r>
              <a:rPr lang="de-DE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cdot</a:t>
            </a: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P(</a:t>
            </a:r>
            <a:r>
              <a:rPr lang="de-DE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x_m|c</a:t>
            </a: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)\</a:t>
            </a:r>
            <a:r>
              <a:rPr lang="de-DE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cdot</a:t>
            </a: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P(c)}{P(x_1,\</a:t>
            </a:r>
            <a:r>
              <a:rPr lang="de-DE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ldots,x_m</a:t>
            </a: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)}=\</a:t>
            </a:r>
            <a:r>
              <a:rPr lang="de-DE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ldots</a:t>
            </a: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\\[2ex]</a:t>
            </a:r>
          </a:p>
          <a:p>
            <a:pPr marL="0" indent="0">
              <a:buNone/>
            </a:pP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$</a:t>
            </a:r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1E4798F-0B41-4241-BB2F-86EC76DCCCA4}" type="datetime1">
              <a:rPr lang="de-DE" smtClean="0"/>
              <a:t>22.04.24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96091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46075" y="1020763"/>
            <a:ext cx="6113463" cy="3821112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1E4798F-0B41-4241-BB2F-86EC76DCCCA4}" type="datetime1">
              <a:rPr lang="de-DE" smtClean="0"/>
              <a:t>22.04.24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84487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46075" y="1020763"/>
            <a:ext cx="6113463" cy="3821112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713232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$P(a\</a:t>
            </a:r>
            <a:r>
              <a:rPr lang="de-DE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leq</a:t>
            </a: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x\</a:t>
            </a:r>
            <a:r>
              <a:rPr lang="de-DE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leq</a:t>
            </a: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b)=\</a:t>
            </a:r>
            <a:r>
              <a:rPr lang="de-DE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int_a^bp</a:t>
            </a: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(x)dx\in [0,1]$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$F(</a:t>
            </a:r>
            <a:r>
              <a:rPr lang="de-DE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</a:t>
            </a: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)=P(x\</a:t>
            </a:r>
            <a:r>
              <a:rPr lang="de-DE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leq</a:t>
            </a: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</a:t>
            </a: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)=\</a:t>
            </a:r>
            <a:r>
              <a:rPr lang="de-DE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</a:t>
            </a: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_{-\</a:t>
            </a:r>
            <a:r>
              <a:rPr lang="de-DE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infty</a:t>
            </a: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}^</a:t>
            </a:r>
            <a:r>
              <a:rPr lang="de-DE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</a:t>
            </a: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p(x)dx\in [0,1] $</a:t>
            </a:r>
          </a:p>
          <a:p>
            <a:pPr marL="0" indent="0">
              <a:buNone/>
            </a:pPr>
            <a:endParaRPr lang="de-DE" sz="10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713232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$\</a:t>
            </a:r>
            <a:r>
              <a:rPr lang="de-DE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lim</a:t>
            </a: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_{</a:t>
            </a:r>
            <a:r>
              <a:rPr lang="de-DE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</a:t>
            </a: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</a:t>
            </a:r>
            <a:r>
              <a:rPr lang="de-DE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rightarrow</a:t>
            </a: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\</a:t>
            </a:r>
            <a:r>
              <a:rPr lang="de-DE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infty</a:t>
            </a: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}F(</a:t>
            </a:r>
            <a:r>
              <a:rPr lang="de-DE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</a:t>
            </a: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)=1$</a:t>
            </a:r>
          </a:p>
          <a:p>
            <a:pPr marL="0" indent="0">
              <a:buNone/>
            </a:pPr>
            <a:endParaRPr lang="de-DE" sz="10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80975" indent="-180975"/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1E4798F-0B41-4241-BB2F-86EC76DCCCA4}" type="datetime1">
              <a:rPr lang="de-DE" smtClean="0"/>
              <a:t>22.04.24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22757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46075" y="1020763"/>
            <a:ext cx="6113463" cy="3821112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713232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$\</a:t>
            </a:r>
            <a:r>
              <a:rPr lang="de-DE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mathcal</a:t>
            </a: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{N}(x|\</a:t>
            </a:r>
            <a:r>
              <a:rPr lang="de-DE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</a:t>
            </a: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,\sigma^2)=p(x|\</a:t>
            </a:r>
            <a:r>
              <a:rPr lang="de-DE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</a:t>
            </a: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,\sigma^2)=\</a:t>
            </a:r>
            <a:r>
              <a:rPr lang="de-DE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{1}{\</a:t>
            </a:r>
            <a:r>
              <a:rPr lang="de-DE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sigma</a:t>
            </a: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</a:t>
            </a:r>
            <a:r>
              <a:rPr lang="de-DE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sqrt</a:t>
            </a: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{2\</a:t>
            </a:r>
            <a:r>
              <a:rPr lang="de-DE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</a:t>
            </a: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}}</a:t>
            </a:r>
            <a:r>
              <a:rPr lang="de-DE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</a:t>
            </a: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^{-\</a:t>
            </a:r>
            <a:r>
              <a:rPr lang="de-DE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{1}{2}\</a:t>
            </a:r>
            <a:r>
              <a:rPr lang="de-DE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left</a:t>
            </a: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(\</a:t>
            </a:r>
            <a:r>
              <a:rPr lang="de-DE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{x-\</a:t>
            </a:r>
            <a:r>
              <a:rPr lang="de-DE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</a:t>
            </a: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}{\</a:t>
            </a:r>
            <a:r>
              <a:rPr lang="de-DE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sigma</a:t>
            </a: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}\</a:t>
            </a:r>
            <a:r>
              <a:rPr lang="de-DE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right</a:t>
            </a: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)^2}$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1E4798F-0B41-4241-BB2F-86EC76DCCCA4}" type="datetime1">
              <a:rPr lang="de-DE" smtClean="0"/>
              <a:t>22.04.24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478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46075" y="1020763"/>
            <a:ext cx="6113463" cy="3821112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713232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$\</a:t>
            </a:r>
            <a:r>
              <a:rPr lang="de-DE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mathcal</a:t>
            </a: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{N}(x|\</a:t>
            </a:r>
            <a:r>
              <a:rPr lang="de-DE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</a:t>
            </a: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,\Sigma)=\</a:t>
            </a:r>
            <a:r>
              <a:rPr lang="de-DE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{1}{\</a:t>
            </a:r>
            <a:r>
              <a:rPr lang="de-DE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sqrt</a:t>
            </a: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{2\</a:t>
            </a:r>
            <a:r>
              <a:rPr lang="de-DE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</a:t>
            </a: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\Sigma}}</a:t>
            </a:r>
            <a:r>
              <a:rPr lang="de-DE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</a:t>
            </a: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^{-\</a:t>
            </a:r>
            <a:r>
              <a:rPr lang="de-DE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{1}{2}\</a:t>
            </a:r>
            <a:r>
              <a:rPr lang="de-DE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left</a:t>
            </a: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 {x-\</a:t>
            </a:r>
            <a:r>
              <a:rPr lang="de-DE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</a:t>
            </a: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}\</a:t>
            </a:r>
            <a:r>
              <a:rPr lang="de-DE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right</a:t>
            </a: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)^T{\Sigma}\</a:t>
            </a:r>
            <a:r>
              <a:rPr lang="de-DE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left</a:t>
            </a: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({x-\</a:t>
            </a:r>
            <a:r>
              <a:rPr lang="de-DE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</a:t>
            </a: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}\</a:t>
            </a:r>
            <a:r>
              <a:rPr lang="de-DE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right</a:t>
            </a: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)}$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1E4798F-0B41-4241-BB2F-86EC76DCCCA4}" type="datetime1">
              <a:rPr lang="de-DE" smtClean="0"/>
              <a:t>22.04.24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28041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46075" y="1020763"/>
            <a:ext cx="6113463" cy="3821112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BBED814-F39F-B048-8AF7-7135485B83A8}" type="datetime1">
              <a:rPr lang="de-DE" smtClean="0"/>
              <a:t>22.04.24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06179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46075" y="1020763"/>
            <a:ext cx="6113463" cy="3821112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90179D17-6B8B-954C-83D7-B9FEF371DDB5}" type="datetime1">
              <a:rPr lang="de-DE" smtClean="0"/>
              <a:t>22.04.24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36849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46075" y="1020763"/>
            <a:ext cx="6113463" cy="3821112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  <a:p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DECD4DD-B4E0-7645-B076-890A800A8C3E}" type="datetime1">
              <a:rPr lang="de-DE" smtClean="0"/>
              <a:t>22.04.24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91146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46075" y="1020763"/>
            <a:ext cx="6113463" cy="3821112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4C498825-1B19-0C4A-B61A-8C45E735E1A9}" type="datetime1">
              <a:rPr lang="de-DE" smtClean="0"/>
              <a:t>22.04.24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47280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46075" y="1020763"/>
            <a:ext cx="6113463" cy="3821112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</a:t>
            </a:r>
            <a:r>
              <a:rPr lang="de-DE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noindent$P</a:t>
            </a: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(D|H=1)=\</a:t>
            </a:r>
            <a:r>
              <a:rPr lang="de-DE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left</a:t>
            </a: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(\</a:t>
            </a:r>
            <a:r>
              <a:rPr lang="de-DE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{1}{2}\</a:t>
            </a:r>
            <a:r>
              <a:rPr lang="de-DE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right</a:t>
            </a: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)^5\</a:t>
            </a:r>
            <a:r>
              <a:rPr lang="de-DE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hspace</a:t>
            </a: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*{3cm} P(H=1 | D)=\</a:t>
            </a:r>
            <a:r>
              <a:rPr lang="de-DE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{P(D|H=1)\</a:t>
            </a:r>
            <a:r>
              <a:rPr lang="de-DE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cdot</a:t>
            </a: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P(H=1)}{P(D)}\\[2ex]</a:t>
            </a:r>
          </a:p>
          <a:p>
            <a:pPr marL="0" indent="0">
              <a:buNone/>
            </a:pP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P(D|H=2)=0\</a:t>
            </a:r>
            <a:r>
              <a:rPr lang="de-DE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hspace</a:t>
            </a: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*{3.5cm} P(H=2 | D)=\</a:t>
            </a:r>
            <a:r>
              <a:rPr lang="de-DE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{P(D|H=2)\</a:t>
            </a:r>
            <a:r>
              <a:rPr lang="de-DE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cdot</a:t>
            </a: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P(H=2)}{P(D)}\\[12ex]</a:t>
            </a:r>
          </a:p>
          <a:p>
            <a:pPr marL="0" indent="0">
              <a:buNone/>
            </a:pP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</a:t>
            </a:r>
            <a:r>
              <a:rPr lang="de-DE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{P(H=1 | D)}{P(H=2 | D)}=\</a:t>
            </a:r>
            <a:r>
              <a:rPr lang="de-DE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{P(D|H=1)\</a:t>
            </a:r>
            <a:r>
              <a:rPr lang="de-DE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cdot</a:t>
            </a: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P(H=1)}{P(D|H=2)\</a:t>
            </a:r>
            <a:r>
              <a:rPr lang="de-DE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cdot</a:t>
            </a: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P(H=2)}\\[8ex]</a:t>
            </a:r>
          </a:p>
          <a:p>
            <a:pPr marL="0" indent="0">
              <a:buNone/>
            </a:pP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P(H=1)=0.999, P(H=2)=0.001\\[8ex]</a:t>
            </a:r>
          </a:p>
          <a:p>
            <a:pPr marL="0" indent="0">
              <a:buNone/>
            </a:pP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</a:t>
            </a:r>
            <a:r>
              <a:rPr lang="de-DE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{P(H=1 | D)}{P(H=2 | D)}=\</a:t>
            </a:r>
            <a:r>
              <a:rPr lang="de-DE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{\</a:t>
            </a:r>
            <a:r>
              <a:rPr lang="de-DE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left</a:t>
            </a: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(\</a:t>
            </a:r>
            <a:r>
              <a:rPr lang="de-DE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{1}{2}\</a:t>
            </a:r>
            <a:r>
              <a:rPr lang="de-DE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right</a:t>
            </a: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)^5}{0}\</a:t>
            </a:r>
            <a:r>
              <a:rPr lang="de-DE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cdot</a:t>
            </a: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</a:t>
            </a:r>
            <a:r>
              <a:rPr lang="de-DE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{0.999}{0.001}=\</a:t>
            </a:r>
            <a:r>
              <a:rPr lang="de-DE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infty</a:t>
            </a:r>
            <a:endParaRPr lang="de-DE" sz="10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buNone/>
            </a:pP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$</a:t>
            </a:r>
          </a:p>
          <a:p>
            <a:pPr marL="0" indent="0">
              <a:buNone/>
            </a:pPr>
            <a:endParaRPr lang="de-DE" sz="10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CEFC3D5-2EA0-8C49-92B9-FC0E694624BA}" type="datetime1">
              <a:rPr lang="de-DE" smtClean="0"/>
              <a:t>22.04.24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39218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46075" y="1020763"/>
            <a:ext cx="6113463" cy="3821112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</a:t>
            </a:r>
            <a:r>
              <a:rPr lang="de-DE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noindent$P</a:t>
            </a: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(D|H=1)=\</a:t>
            </a:r>
            <a:r>
              <a:rPr lang="de-DE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left</a:t>
            </a: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(\</a:t>
            </a:r>
            <a:r>
              <a:rPr lang="de-DE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{1}{2}\</a:t>
            </a:r>
            <a:r>
              <a:rPr lang="de-DE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right</a:t>
            </a: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)^5\</a:t>
            </a:r>
            <a:r>
              <a:rPr lang="de-DE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hspace</a:t>
            </a: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*{3cm} P(H=1 | D)=\</a:t>
            </a:r>
            <a:r>
              <a:rPr lang="de-DE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{P(D|H=1)\</a:t>
            </a:r>
            <a:r>
              <a:rPr lang="de-DE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cdot</a:t>
            </a: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P(H=1)}{P(D)}\\[2ex]</a:t>
            </a:r>
          </a:p>
          <a:p>
            <a:pPr marL="0" indent="0">
              <a:buNone/>
            </a:pP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P(D|H=2)=0\</a:t>
            </a:r>
            <a:r>
              <a:rPr lang="de-DE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hspace</a:t>
            </a: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*{3.5cm} P(H=2 | D)=\</a:t>
            </a:r>
            <a:r>
              <a:rPr lang="de-DE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{P(D|H=2)\</a:t>
            </a:r>
            <a:r>
              <a:rPr lang="de-DE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cdot</a:t>
            </a: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P(H=2)}{P(D)}\\[12ex]</a:t>
            </a:r>
          </a:p>
          <a:p>
            <a:pPr marL="0" indent="0">
              <a:buNone/>
            </a:pP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</a:t>
            </a:r>
            <a:r>
              <a:rPr lang="de-DE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{P(H=1 | D)}{P(H=2 | D)}=\</a:t>
            </a:r>
            <a:r>
              <a:rPr lang="de-DE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{P(D|H=1)\</a:t>
            </a:r>
            <a:r>
              <a:rPr lang="de-DE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cdot</a:t>
            </a: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P(H=1)}{P(D|H=2)\</a:t>
            </a:r>
            <a:r>
              <a:rPr lang="de-DE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cdot</a:t>
            </a: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P(H=2)}\\[8ex]</a:t>
            </a:r>
          </a:p>
          <a:p>
            <a:pPr marL="0" indent="0">
              <a:buNone/>
            </a:pP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P(H=1)=0.999, P(H=2)=0.001\\[8ex]</a:t>
            </a:r>
          </a:p>
          <a:p>
            <a:pPr marL="0" indent="0">
              <a:buNone/>
            </a:pP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</a:t>
            </a:r>
            <a:r>
              <a:rPr lang="de-DE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{P(H=1 | D)}{P(H=2 | D)}=\</a:t>
            </a:r>
            <a:r>
              <a:rPr lang="de-DE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{\</a:t>
            </a:r>
            <a:r>
              <a:rPr lang="de-DE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left</a:t>
            </a: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(\</a:t>
            </a:r>
            <a:r>
              <a:rPr lang="de-DE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{1}{2}\</a:t>
            </a:r>
            <a:r>
              <a:rPr lang="de-DE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right</a:t>
            </a: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)^5}{0}\</a:t>
            </a:r>
            <a:r>
              <a:rPr lang="de-DE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cdot</a:t>
            </a: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</a:t>
            </a:r>
            <a:r>
              <a:rPr lang="de-DE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{0.999}{0.001}=\</a:t>
            </a:r>
            <a:r>
              <a:rPr lang="de-DE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infty</a:t>
            </a:r>
            <a:endParaRPr lang="de-DE" sz="10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buNone/>
            </a:pP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$</a:t>
            </a:r>
          </a:p>
          <a:p>
            <a:pPr marL="0" indent="0">
              <a:buNone/>
            </a:pPr>
            <a:endParaRPr lang="de-DE" sz="10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CEFC3D5-2EA0-8C49-92B9-FC0E694624BA}" type="datetime1">
              <a:rPr lang="de-DE" smtClean="0"/>
              <a:t>22.04.24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7988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46075" y="1020763"/>
            <a:ext cx="6113463" cy="3821112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</a:t>
            </a:r>
            <a:r>
              <a:rPr lang="de-DE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noindent$P</a:t>
            </a: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(D|H=1)=\</a:t>
            </a:r>
            <a:r>
              <a:rPr lang="de-DE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left</a:t>
            </a: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(\</a:t>
            </a:r>
            <a:r>
              <a:rPr lang="de-DE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{1}{2}\</a:t>
            </a:r>
            <a:r>
              <a:rPr lang="de-DE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right</a:t>
            </a: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)^5\</a:t>
            </a:r>
            <a:r>
              <a:rPr lang="de-DE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hspace</a:t>
            </a: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*{3cm} P(H=1 | D)=\</a:t>
            </a:r>
            <a:r>
              <a:rPr lang="de-DE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{P(D|H=1)\</a:t>
            </a:r>
            <a:r>
              <a:rPr lang="de-DE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cdot</a:t>
            </a: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P(H=1)}{P(D)}\\[2ex]</a:t>
            </a:r>
          </a:p>
          <a:p>
            <a:pPr marL="0" indent="0">
              <a:buNone/>
            </a:pP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P(D|H=2)=1\</a:t>
            </a:r>
            <a:r>
              <a:rPr lang="de-DE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hspace</a:t>
            </a: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*{3.5cm} P(H=2 | D)=\</a:t>
            </a:r>
            <a:r>
              <a:rPr lang="de-DE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{P(D|H=2)\</a:t>
            </a:r>
            <a:r>
              <a:rPr lang="de-DE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cdot</a:t>
            </a: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P(H=2)}{P(D)}\\[12ex]</a:t>
            </a:r>
          </a:p>
          <a:p>
            <a:pPr marL="0" indent="0">
              <a:buNone/>
            </a:pP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</a:t>
            </a:r>
            <a:r>
              <a:rPr lang="de-DE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{P(H=1 | D)}{P(H=2 | D)}=\</a:t>
            </a:r>
            <a:r>
              <a:rPr lang="de-DE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{P(D|H=1)\</a:t>
            </a:r>
            <a:r>
              <a:rPr lang="de-DE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cdot</a:t>
            </a: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P(H=1)}{P(D|H=2)\</a:t>
            </a:r>
            <a:r>
              <a:rPr lang="de-DE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cdot</a:t>
            </a: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P(H=2)}\\[8ex]</a:t>
            </a:r>
          </a:p>
          <a:p>
            <a:pPr marL="0" indent="0">
              <a:buNone/>
            </a:pP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P(H=1)=0.999, P(H=2)=0.001\\[8ex]</a:t>
            </a:r>
          </a:p>
          <a:p>
            <a:pPr marL="0" indent="0">
              <a:buNone/>
            </a:pP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</a:t>
            </a:r>
            <a:r>
              <a:rPr lang="de-DE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{P(H=1 | D)}{P(H=2 | D)}=\</a:t>
            </a:r>
            <a:r>
              <a:rPr lang="de-DE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{\</a:t>
            </a:r>
            <a:r>
              <a:rPr lang="de-DE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left</a:t>
            </a: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(\</a:t>
            </a:r>
            <a:r>
              <a:rPr lang="de-DE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{1}{2}\</a:t>
            </a:r>
            <a:r>
              <a:rPr lang="de-DE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right</a:t>
            </a: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)^5}{1}\</a:t>
            </a:r>
            <a:r>
              <a:rPr lang="de-DE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cdot</a:t>
            </a: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</a:t>
            </a:r>
            <a:r>
              <a:rPr lang="de-DE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{0.999}{0.001}\</a:t>
            </a:r>
            <a:r>
              <a:rPr lang="de-DE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approx</a:t>
            </a: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30</a:t>
            </a:r>
          </a:p>
          <a:p>
            <a:pPr marL="0" indent="0">
              <a:buNone/>
            </a:pP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$</a:t>
            </a:r>
          </a:p>
          <a:p>
            <a:pPr marL="0" indent="0">
              <a:buNone/>
            </a:pPr>
            <a:endParaRPr lang="de-DE" sz="10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1DDA09A-F1E2-BD44-8138-F1CA4374599E}" type="datetime1">
              <a:rPr lang="de-DE" smtClean="0"/>
              <a:t>22.04.24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18371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46075" y="1020763"/>
            <a:ext cx="6113463" cy="3821112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</a:t>
            </a:r>
            <a:r>
              <a:rPr lang="de-DE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noindent$P</a:t>
            </a: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(D|H=1)=\</a:t>
            </a:r>
            <a:r>
              <a:rPr lang="de-DE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left</a:t>
            </a: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(\</a:t>
            </a:r>
            <a:r>
              <a:rPr lang="de-DE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{1}{2}\</a:t>
            </a:r>
            <a:r>
              <a:rPr lang="de-DE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right</a:t>
            </a: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)^5\</a:t>
            </a:r>
            <a:r>
              <a:rPr lang="de-DE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hspace</a:t>
            </a: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*{3cm} P(H=1 | D)=\</a:t>
            </a:r>
            <a:r>
              <a:rPr lang="de-DE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{P(D|H=1)\</a:t>
            </a:r>
            <a:r>
              <a:rPr lang="de-DE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cdot</a:t>
            </a: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P(H=1)}{P(D)}\\[2ex]</a:t>
            </a:r>
          </a:p>
          <a:p>
            <a:pPr marL="0" indent="0">
              <a:buNone/>
            </a:pP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P(D|H=2)=1\</a:t>
            </a:r>
            <a:r>
              <a:rPr lang="de-DE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hspace</a:t>
            </a: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*{3.5cm} P(H=2 | D)=\</a:t>
            </a:r>
            <a:r>
              <a:rPr lang="de-DE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{P(D|H=2)\</a:t>
            </a:r>
            <a:r>
              <a:rPr lang="de-DE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cdot</a:t>
            </a: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P(H=2)}{P(D)}\\[12ex]</a:t>
            </a:r>
          </a:p>
          <a:p>
            <a:pPr marL="0" indent="0">
              <a:buNone/>
            </a:pP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</a:t>
            </a:r>
            <a:r>
              <a:rPr lang="de-DE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{P(H=1 | D)}{P(H=2 | D)}=\</a:t>
            </a:r>
            <a:r>
              <a:rPr lang="de-DE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{P(D|H=1)\</a:t>
            </a:r>
            <a:r>
              <a:rPr lang="de-DE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cdot</a:t>
            </a: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P(H=1)}{P(D|H=2)\</a:t>
            </a:r>
            <a:r>
              <a:rPr lang="de-DE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cdot</a:t>
            </a: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P(H=2)}\\[8ex]</a:t>
            </a:r>
          </a:p>
          <a:p>
            <a:pPr marL="0" indent="0">
              <a:buNone/>
            </a:pP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P(H=1)=0.999, P(H=2)=0.001\\[8ex]</a:t>
            </a:r>
          </a:p>
          <a:p>
            <a:pPr marL="0" indent="0">
              <a:buNone/>
            </a:pP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</a:t>
            </a:r>
            <a:r>
              <a:rPr lang="de-DE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{P(H=1 | D)}{P(H=2 | D)}=\</a:t>
            </a:r>
            <a:r>
              <a:rPr lang="de-DE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{\</a:t>
            </a:r>
            <a:r>
              <a:rPr lang="de-DE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left</a:t>
            </a: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(\</a:t>
            </a:r>
            <a:r>
              <a:rPr lang="de-DE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{1}{2}\</a:t>
            </a:r>
            <a:r>
              <a:rPr lang="de-DE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right</a:t>
            </a: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)^5}{1}\</a:t>
            </a:r>
            <a:r>
              <a:rPr lang="de-DE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cdot</a:t>
            </a: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</a:t>
            </a:r>
            <a:r>
              <a:rPr lang="de-DE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{0.999}{0.001}\</a:t>
            </a:r>
            <a:r>
              <a:rPr lang="de-DE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approx</a:t>
            </a: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30</a:t>
            </a:r>
          </a:p>
          <a:p>
            <a:pPr marL="0" indent="0">
              <a:buNone/>
            </a:pP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$</a:t>
            </a:r>
          </a:p>
          <a:p>
            <a:pPr marL="0" indent="0">
              <a:buNone/>
            </a:pPr>
            <a:endParaRPr lang="de-DE" sz="10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1DDA09A-F1E2-BD44-8138-F1CA4374599E}" type="datetime1">
              <a:rPr lang="de-DE" smtClean="0"/>
              <a:t>22.04.24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1906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46075" y="1020763"/>
            <a:ext cx="6113463" cy="3821112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</a:t>
            </a:r>
            <a:r>
              <a:rPr lang="de-DE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noindent$P</a:t>
            </a: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(D|H=1)=\</a:t>
            </a:r>
            <a:r>
              <a:rPr lang="de-DE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left</a:t>
            </a: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(\</a:t>
            </a:r>
            <a:r>
              <a:rPr lang="de-DE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{1}{2}\</a:t>
            </a:r>
            <a:r>
              <a:rPr lang="de-DE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right</a:t>
            </a: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)^10\</a:t>
            </a:r>
            <a:r>
              <a:rPr lang="de-DE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hspace</a:t>
            </a: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*{3cm} P(H=1 | D)=\</a:t>
            </a:r>
            <a:r>
              <a:rPr lang="de-DE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{P(D|H=1)\</a:t>
            </a:r>
            <a:r>
              <a:rPr lang="de-DE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cdot</a:t>
            </a: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P(H=1)}{P(D)}\\[2ex]</a:t>
            </a:r>
          </a:p>
          <a:p>
            <a:pPr marL="0" indent="0">
              <a:buNone/>
            </a:pP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P(D|H=2)=1\</a:t>
            </a:r>
            <a:r>
              <a:rPr lang="de-DE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hspace</a:t>
            </a: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*{3.5cm} P(H=2 | D)=\</a:t>
            </a:r>
            <a:r>
              <a:rPr lang="de-DE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{P(D|H=2)\</a:t>
            </a:r>
            <a:r>
              <a:rPr lang="de-DE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cdot</a:t>
            </a: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P(H=2)}{P(D)}\\[12ex]</a:t>
            </a:r>
          </a:p>
          <a:p>
            <a:pPr marL="0" indent="0">
              <a:buNone/>
            </a:pP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</a:t>
            </a:r>
            <a:r>
              <a:rPr lang="de-DE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{P(H=1 | D)}{P(H=2 | D)}=\</a:t>
            </a:r>
            <a:r>
              <a:rPr lang="de-DE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{P(D|H=1)\</a:t>
            </a:r>
            <a:r>
              <a:rPr lang="de-DE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cdot</a:t>
            </a: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P(H=1)}{P(D|H=2)\</a:t>
            </a:r>
            <a:r>
              <a:rPr lang="de-DE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cdot</a:t>
            </a: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P(H=2)}\\[8ex]</a:t>
            </a:r>
          </a:p>
          <a:p>
            <a:pPr marL="0" indent="0">
              <a:buNone/>
            </a:pP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P(H=1)=0.999, P(H=2)=0.001\\[8ex]</a:t>
            </a:r>
          </a:p>
          <a:p>
            <a:pPr marL="0" indent="0">
              <a:buNone/>
            </a:pP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</a:t>
            </a:r>
            <a:r>
              <a:rPr lang="de-DE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{P(H=1 | D)}{P(H=2 | D)}=\</a:t>
            </a:r>
            <a:r>
              <a:rPr lang="de-DE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{(\</a:t>
            </a:r>
            <a:r>
              <a:rPr lang="de-DE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{1}{1024}}{1}\</a:t>
            </a:r>
            <a:r>
              <a:rPr lang="de-DE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cdot</a:t>
            </a: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</a:t>
            </a:r>
            <a:r>
              <a:rPr lang="de-DE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{0.999}{0.001}\</a:t>
            </a:r>
            <a:r>
              <a:rPr lang="de-DE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approx</a:t>
            </a: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30</a:t>
            </a:r>
          </a:p>
          <a:p>
            <a:pPr marL="0" indent="0">
              <a:buNone/>
            </a:pP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$</a:t>
            </a:r>
          </a:p>
          <a:p>
            <a:pPr marL="0" indent="0">
              <a:buNone/>
            </a:pPr>
            <a:endParaRPr lang="de-DE" sz="10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68BB816C-8497-2D41-A98C-625F8ECA2A48}" type="datetime1">
              <a:rPr lang="de-DE" smtClean="0"/>
              <a:t>22.04.24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992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46075" y="1020763"/>
            <a:ext cx="6113463" cy="3821112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</a:t>
            </a:r>
            <a:r>
              <a:rPr lang="de-DE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noindent</a:t>
            </a: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$3$ </a:t>
            </a:r>
            <a:r>
              <a:rPr lang="de-DE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random</a:t>
            </a: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variables $X,Y,Z$, </a:t>
            </a:r>
            <a:r>
              <a:rPr lang="de-DE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stored</a:t>
            </a: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</a:t>
            </a: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rank 3 </a:t>
            </a:r>
            <a:r>
              <a:rPr lang="de-DE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tensor</a:t>
            </a: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\\</a:t>
            </a:r>
          </a:p>
          <a:p>
            <a:pPr marL="0" indent="0">
              <a:buNone/>
            </a:pP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Joint </a:t>
            </a:r>
            <a:r>
              <a:rPr lang="de-DE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distribution</a:t>
            </a: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$P(X,Y,Z)$\\</a:t>
            </a:r>
          </a:p>
          <a:p>
            <a:pPr marL="0" indent="0">
              <a:buNone/>
            </a:pP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Marginal </a:t>
            </a:r>
            <a:r>
              <a:rPr lang="de-DE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distribution</a:t>
            </a: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$P(X)=\Sigma_{Y,Z}P(X,Y,Z)$\\</a:t>
            </a:r>
          </a:p>
          <a:p>
            <a:pPr marL="0" indent="0">
              <a:buNone/>
            </a:pPr>
            <a:r>
              <a:rPr lang="de-DE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Conditional</a:t>
            </a: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distribution</a:t>
            </a: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$P(X|Y,Z)=\</a:t>
            </a:r>
            <a:r>
              <a:rPr lang="de-DE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{P(X,Y,Z)}{P(Y,Z)}$\\</a:t>
            </a:r>
          </a:p>
          <a:p>
            <a:pPr marL="0" indent="0">
              <a:buNone/>
            </a:pP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$X$ </a:t>
            </a:r>
            <a:r>
              <a:rPr lang="de-DE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conditionally</a:t>
            </a: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independent</a:t>
            </a: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$Y$ </a:t>
            </a:r>
            <a:r>
              <a:rPr lang="de-DE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given</a:t>
            </a: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$Z$ </a:t>
            </a:r>
            <a:r>
              <a:rPr lang="de-DE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iff</a:t>
            </a:r>
            <a:r>
              <a:rPr lang="de-DE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$P(X|Y,Z) = P(X|Z)$\\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15E4A71-CF9A-A54E-A9F0-114DA7CE4F58}" type="datetime1">
              <a:rPr lang="de-DE" smtClean="0"/>
              <a:t>22.04.24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35767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ipvs.uni-stuttgart.de/departments/ac/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ipvs.uni-stuttgart.de/departments/ac/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ipvs.uni-stuttgart.de/departments/ac/" TargetMode="Externa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ipvs.uni-stuttgart.de/departments/ac/" TargetMode="Externa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ipvs.uni-stuttgart.de/departments/ac/" TargetMode="External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ipvs.uni-stuttgart.de/departments/ac/" TargetMode="External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ipvs.uni-stuttgart.de/departments/ac/" TargetMode="External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ipvs.uni-stuttgart.de/departments/ac/" TargetMode="External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ipvs.uni-stuttgart.de/departments/ac/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ipvs.uni-stuttgart.de/departments/ac/" TargetMode="External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ipvs.uni-stuttgart.de/departments/ac/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ipvs.uni-stuttgart.de/departments/ac/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ipvs.uni-stuttgart.de/departments/ac/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1 Institute Sublogo 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ildplatzhalter 6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7253288" y="5216400"/>
            <a:ext cx="1415910" cy="367200"/>
          </a:xfrm>
        </p:spPr>
        <p:txBody>
          <a:bodyPr/>
          <a:lstStyle>
            <a:lvl1pPr marL="0" indent="0">
              <a:buFontTx/>
              <a:buNone/>
              <a:defRPr sz="1100" baseline="0"/>
            </a:lvl1pPr>
          </a:lstStyle>
          <a:p>
            <a:r>
              <a:rPr lang="de-DE" dirty="0" err="1"/>
              <a:t>Sublogo</a:t>
            </a:r>
            <a:r>
              <a:rPr lang="de-DE" dirty="0"/>
              <a:t> einfügen</a:t>
            </a:r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0"/>
          </p:nvPr>
        </p:nvSpPr>
        <p:spPr>
          <a:xfrm>
            <a:off x="0" y="1407601"/>
            <a:ext cx="9144000" cy="3672000"/>
          </a:xfrm>
          <a:solidFill>
            <a:schemeClr val="bg1">
              <a:lumMod val="85000"/>
            </a:schemeClr>
          </a:solidFill>
        </p:spPr>
        <p:txBody>
          <a:bodyPr lIns="72000"/>
          <a:lstStyle>
            <a:lvl1pPr marL="0" indent="0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pic>
        <p:nvPicPr>
          <p:cNvPr id="11" name="Grafik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00" y="344528"/>
            <a:ext cx="2056867" cy="431998"/>
          </a:xfrm>
          <a:prstGeom prst="rect">
            <a:avLst/>
          </a:prstGeom>
        </p:spPr>
      </p:pic>
      <p:sp>
        <p:nvSpPr>
          <p:cNvPr id="10" name="Textplatzhalter 9"/>
          <p:cNvSpPr>
            <a:spLocks noGrp="1"/>
          </p:cNvSpPr>
          <p:nvPr>
            <p:ph type="body" sz="quarter" idx="13" hasCustomPrompt="1"/>
          </p:nvPr>
        </p:nvSpPr>
        <p:spPr>
          <a:xfrm>
            <a:off x="952451" y="648000"/>
            <a:ext cx="3561913" cy="483423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200"/>
            </a:lvl1pPr>
          </a:lstStyle>
          <a:p>
            <a:pPr lvl="0"/>
            <a:r>
              <a:rPr lang="de-DE" dirty="0"/>
              <a:t>Institutsname max. 2-zeilig, bitte hier klicken und überschreiben</a:t>
            </a:r>
          </a:p>
        </p:txBody>
      </p:sp>
      <p:sp>
        <p:nvSpPr>
          <p:cNvPr id="8" name="Titel 14"/>
          <p:cNvSpPr>
            <a:spLocks noGrp="1" noChangeAspect="1"/>
          </p:cNvSpPr>
          <p:nvPr>
            <p:ph type="ctrTitle"/>
          </p:nvPr>
        </p:nvSpPr>
        <p:spPr>
          <a:xfrm>
            <a:off x="3905371" y="0"/>
            <a:ext cx="5238629" cy="5079601"/>
          </a:xfrm>
          <a:custGeom>
            <a:avLst/>
            <a:gdLst>
              <a:gd name="connsiteX0" fmla="*/ 3208825 w 5540464"/>
              <a:gd name="connsiteY0" fmla="*/ 0 h 5372273"/>
              <a:gd name="connsiteX1" fmla="*/ 5477807 w 5540464"/>
              <a:gd name="connsiteY1" fmla="*/ 939843 h 5372273"/>
              <a:gd name="connsiteX2" fmla="*/ 5540464 w 5540464"/>
              <a:gd name="connsiteY2" fmla="*/ 1008784 h 5372273"/>
              <a:gd name="connsiteX3" fmla="*/ 5540464 w 5540464"/>
              <a:gd name="connsiteY3" fmla="*/ 5372273 h 5372273"/>
              <a:gd name="connsiteX4" fmla="*/ 843928 w 5540464"/>
              <a:gd name="connsiteY4" fmla="*/ 5372273 h 5372273"/>
              <a:gd name="connsiteX5" fmla="*/ 732740 w 5540464"/>
              <a:gd name="connsiteY5" fmla="*/ 5249936 h 5372273"/>
              <a:gd name="connsiteX6" fmla="*/ 0 w 5540464"/>
              <a:gd name="connsiteY6" fmla="*/ 3208825 h 5372273"/>
              <a:gd name="connsiteX7" fmla="*/ 3208825 w 5540464"/>
              <a:gd name="connsiteY7" fmla="*/ 0 h 5372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540464" h="5372273">
                <a:moveTo>
                  <a:pt x="3208825" y="0"/>
                </a:moveTo>
                <a:cubicBezTo>
                  <a:pt x="4094918" y="0"/>
                  <a:pt x="4897124" y="359160"/>
                  <a:pt x="5477807" y="939843"/>
                </a:cubicBezTo>
                <a:lnTo>
                  <a:pt x="5540464" y="1008784"/>
                </a:lnTo>
                <a:lnTo>
                  <a:pt x="5540464" y="5372273"/>
                </a:lnTo>
                <a:lnTo>
                  <a:pt x="843928" y="5372273"/>
                </a:lnTo>
                <a:lnTo>
                  <a:pt x="732740" y="5249936"/>
                </a:lnTo>
                <a:cubicBezTo>
                  <a:pt x="274982" y="4695262"/>
                  <a:pt x="0" y="3984156"/>
                  <a:pt x="0" y="3208825"/>
                </a:cubicBezTo>
                <a:cubicBezTo>
                  <a:pt x="0" y="1436640"/>
                  <a:pt x="1436640" y="0"/>
                  <a:pt x="3208825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lIns="1008000" tIns="0" rIns="0" bIns="1044000" anchor="ctr" anchorCtr="0">
            <a:noAutofit/>
          </a:bodyPr>
          <a:lstStyle>
            <a:lvl1pPr marL="0" indent="0" algn="l">
              <a:lnSpc>
                <a:spcPct val="90000"/>
              </a:lnSpc>
              <a:defRPr sz="800" b="1" baseline="0">
                <a:solidFill>
                  <a:schemeClr val="accent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>
          <a:xfrm>
            <a:off x="4514041" y="4185236"/>
            <a:ext cx="4090003" cy="42840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de-DE"/>
              <a:t>Master-Untertitelformat bearbeiten</a:t>
            </a:r>
            <a:endParaRPr lang="de-DE" dirty="0"/>
          </a:p>
        </p:txBody>
      </p:sp>
      <p:sp>
        <p:nvSpPr>
          <p:cNvPr id="13" name="Textplatzhalter 6"/>
          <p:cNvSpPr>
            <a:spLocks noGrp="1"/>
          </p:cNvSpPr>
          <p:nvPr>
            <p:ph type="body" sz="quarter" idx="16"/>
          </p:nvPr>
        </p:nvSpPr>
        <p:spPr>
          <a:xfrm>
            <a:off x="4514363" y="1112473"/>
            <a:ext cx="4102223" cy="2974440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FontTx/>
              <a:buNone/>
              <a:defRPr sz="2800" b="1">
                <a:solidFill>
                  <a:schemeClr val="bg1"/>
                </a:solidFill>
              </a:defRPr>
            </a:lvl1pPr>
            <a:lvl2pPr marL="176213" indent="0">
              <a:buFontTx/>
              <a:buNone/>
              <a:defRPr sz="2800" b="1">
                <a:solidFill>
                  <a:schemeClr val="bg1"/>
                </a:solidFill>
              </a:defRPr>
            </a:lvl2pPr>
            <a:lvl3pPr marL="360362" indent="0">
              <a:buFontTx/>
              <a:buNone/>
              <a:defRPr sz="2800" b="1">
                <a:solidFill>
                  <a:schemeClr val="bg1"/>
                </a:solidFill>
              </a:defRPr>
            </a:lvl3pPr>
            <a:lvl4pPr marL="536575" indent="0">
              <a:buFontTx/>
              <a:buNone/>
              <a:defRPr sz="2800" b="1">
                <a:solidFill>
                  <a:schemeClr val="bg1"/>
                </a:solidFill>
              </a:defRPr>
            </a:lvl4pPr>
            <a:lvl5pPr marL="720725" indent="0">
              <a:buFontTx/>
              <a:buNone/>
              <a:defRPr sz="2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Mastertextformat bearbeiten
Zweite Ebene
Dritte Ebene
Vierte Ebene
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109044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8000" y="1057274"/>
            <a:ext cx="3960000" cy="4176713"/>
          </a:xfrm>
        </p:spPr>
        <p:txBody>
          <a:bodyPr/>
          <a:lstStyle/>
          <a:p>
            <a:pPr lvl="0"/>
            <a:r>
              <a:rPr lang="de-DE"/>
              <a:t>Mastertextformat bearbeiten
Zweite Ebene
Dritte Ebene
Vierte Ebene
Fünfte Ebene</a:t>
            </a:r>
            <a:endParaRPr lang="de-DE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15688" y="1057275"/>
            <a:ext cx="3996512" cy="4176712"/>
          </a:xfrm>
        </p:spPr>
        <p:txBody>
          <a:bodyPr/>
          <a:lstStyle/>
          <a:p>
            <a:pPr lvl="0"/>
            <a:r>
              <a:rPr lang="de-DE"/>
              <a:t>Mastertextformat bearbeiten
Zweite Ebene
Dritte Ebene
Vierte Ebene
Fünfte Ebene</a:t>
            </a:r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01.05.20</a:t>
            </a:r>
            <a:endParaRPr lang="de-D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Steffen Staab, Universität Stuttgart, @</a:t>
            </a:r>
            <a:r>
              <a:rPr lang="en-US" dirty="0" err="1"/>
              <a:t>ststaab</a:t>
            </a:r>
            <a:r>
              <a:rPr lang="en-US" dirty="0"/>
              <a:t>, </a:t>
            </a:r>
            <a:r>
              <a:rPr lang="de-DE" dirty="0">
                <a:hlinkClick r:id="rId2"/>
              </a:rPr>
              <a:t>https://www.ipvs.uni-stuttgart.de/departments/ac/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‹#›</a:t>
            </a:fld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9266242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000" y="1057275"/>
            <a:ext cx="4043710" cy="239148"/>
          </a:xfrm>
        </p:spPr>
        <p:txBody>
          <a:bodyPr anchor="b"/>
          <a:lstStyle>
            <a:lvl1pPr marL="0" indent="0">
              <a:buNone/>
              <a:defRPr sz="1400" b="0" cap="all" baseline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Mastertextformat bearbeiten
Zweite Ebene
Dritte Ebene
Vierte Ebene
Fünfte Ebene</a:t>
            </a:r>
            <a:endParaRPr lang="de-DE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000" y="1361074"/>
            <a:ext cx="4043710" cy="3872914"/>
          </a:xfrm>
        </p:spPr>
        <p:txBody>
          <a:bodyPr/>
          <a:lstStyle/>
          <a:p>
            <a:pPr lvl="0"/>
            <a:r>
              <a:rPr lang="de-DE"/>
              <a:t>Mastertextformat bearbeiten
Zweite Ebene
Dritte Ebene
Vierte Ebene
Fünfte Ebene</a:t>
            </a:r>
            <a:endParaRPr lang="de-DE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01.05.20</a:t>
            </a:r>
            <a:endParaRPr lang="de-DE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Steffen Staab, Universität Stuttgart, @</a:t>
            </a:r>
            <a:r>
              <a:rPr lang="en-US" dirty="0" err="1"/>
              <a:t>ststaab</a:t>
            </a:r>
            <a:r>
              <a:rPr lang="en-US" dirty="0"/>
              <a:t>, </a:t>
            </a:r>
            <a:r>
              <a:rPr lang="de-DE" dirty="0">
                <a:hlinkClick r:id="rId2"/>
              </a:rPr>
              <a:t>https://www.ipvs.uni-stuttgart.de/departments/ac/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‹#›</a:t>
            </a:fld>
            <a:endParaRPr lang="de-DE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4"/>
          </p:nvPr>
        </p:nvSpPr>
        <p:spPr>
          <a:xfrm>
            <a:off x="4715688" y="1057275"/>
            <a:ext cx="3996512" cy="239148"/>
          </a:xfrm>
        </p:spPr>
        <p:txBody>
          <a:bodyPr anchor="b"/>
          <a:lstStyle>
            <a:lvl1pPr marL="0" indent="0">
              <a:buNone/>
              <a:defRPr sz="1400" b="0" cap="all" baseline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half" idx="15"/>
          </p:nvPr>
        </p:nvSpPr>
        <p:spPr>
          <a:xfrm>
            <a:off x="4715688" y="1361074"/>
            <a:ext cx="3996512" cy="3872914"/>
          </a:xfrm>
        </p:spPr>
        <p:txBody>
          <a:bodyPr/>
          <a:lstStyle/>
          <a:p>
            <a:pPr lvl="0"/>
            <a:r>
              <a:rPr lang="de-DE"/>
              <a:t>Mastertextformat bearbeiten
Zweite Ebene
Dritte Ebene
Vierte Ebene
Fünfte Ebene</a:t>
            </a:r>
            <a:endParaRPr lang="de-DE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0424605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und Bilder vertik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8000" y="1057274"/>
            <a:ext cx="4176000" cy="4176713"/>
          </a:xfrm>
        </p:spPr>
        <p:txBody>
          <a:bodyPr/>
          <a:lstStyle/>
          <a:p>
            <a:pPr lvl="0"/>
            <a:r>
              <a:rPr lang="de-DE"/>
              <a:t>Mastertextformat bearbeiten
Zweite Ebene
Dritte Ebene
Vierte Ebene
Fünfte Ebene</a:t>
            </a:r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01.05.20</a:t>
            </a:r>
            <a:endParaRPr lang="de-D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Steffen Staab, Universität Stuttgart, @</a:t>
            </a:r>
            <a:r>
              <a:rPr lang="en-US" dirty="0" err="1"/>
              <a:t>ststaab</a:t>
            </a:r>
            <a:r>
              <a:rPr lang="en-US" dirty="0"/>
              <a:t>, </a:t>
            </a:r>
            <a:r>
              <a:rPr lang="de-DE" dirty="0">
                <a:hlinkClick r:id="rId2"/>
              </a:rPr>
              <a:t>https://www.ipvs.uni-stuttgart.de/departments/ac/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‹#›</a:t>
            </a:fld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716400"/>
            <a:ext cx="8244200" cy="276225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4"/>
          </p:nvPr>
        </p:nvSpPr>
        <p:spPr>
          <a:xfrm>
            <a:off x="4895688" y="1057274"/>
            <a:ext cx="3816512" cy="20520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11" name="Bildplatzhalter 9"/>
          <p:cNvSpPr>
            <a:spLocks noGrp="1"/>
          </p:cNvSpPr>
          <p:nvPr>
            <p:ph type="pic" sz="quarter" idx="15"/>
          </p:nvPr>
        </p:nvSpPr>
        <p:spPr>
          <a:xfrm>
            <a:off x="4895688" y="3181987"/>
            <a:ext cx="3816512" cy="20520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68313" y="396000"/>
            <a:ext cx="8243887" cy="278290"/>
          </a:xfrm>
          <a:prstGeom prst="rect">
            <a:avLst/>
          </a:prstGeo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028416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und Bild Hochform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8000" y="1057274"/>
            <a:ext cx="4176860" cy="4176713"/>
          </a:xfrm>
        </p:spPr>
        <p:txBody>
          <a:bodyPr/>
          <a:lstStyle/>
          <a:p>
            <a:pPr lvl="0"/>
            <a:r>
              <a:rPr lang="de-DE"/>
              <a:t>Mastertextformat bearbeiten
Zweite Ebene
Dritte Ebene
Vierte Ebene
Fünfte Ebene</a:t>
            </a:r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01.05.20</a:t>
            </a:r>
            <a:endParaRPr lang="de-D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Steffen Staab, Universität Stuttgart, @</a:t>
            </a:r>
            <a:r>
              <a:rPr lang="en-US" dirty="0" err="1"/>
              <a:t>ststaab</a:t>
            </a:r>
            <a:r>
              <a:rPr lang="en-US" dirty="0"/>
              <a:t>, </a:t>
            </a:r>
            <a:r>
              <a:rPr lang="de-DE" dirty="0">
                <a:hlinkClick r:id="rId2"/>
              </a:rPr>
              <a:t>https://www.ipvs.uni-stuttgart.de/departments/ac/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‹#›</a:t>
            </a:fld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716400"/>
            <a:ext cx="8244200" cy="276225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4"/>
          </p:nvPr>
        </p:nvSpPr>
        <p:spPr>
          <a:xfrm>
            <a:off x="4895688" y="1057274"/>
            <a:ext cx="3816512" cy="4176713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33934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6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716400"/>
            <a:ext cx="8244200" cy="276225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10" name="Bildplatzhalter 7"/>
          <p:cNvSpPr>
            <a:spLocks noGrp="1"/>
          </p:cNvSpPr>
          <p:nvPr>
            <p:ph type="pic" sz="quarter" idx="16"/>
          </p:nvPr>
        </p:nvSpPr>
        <p:spPr>
          <a:xfrm>
            <a:off x="3240000" y="1057275"/>
            <a:ext cx="3239999" cy="23040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1" name="Bildplatzhalter 7"/>
          <p:cNvSpPr>
            <a:spLocks noGrp="1"/>
          </p:cNvSpPr>
          <p:nvPr>
            <p:ph type="pic" sz="quarter" idx="17"/>
          </p:nvPr>
        </p:nvSpPr>
        <p:spPr>
          <a:xfrm>
            <a:off x="3240000" y="3376246"/>
            <a:ext cx="3240000" cy="2338754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12" name="Bildplatzhalter 7"/>
          <p:cNvSpPr>
            <a:spLocks noGrp="1"/>
          </p:cNvSpPr>
          <p:nvPr>
            <p:ph type="pic" sz="quarter" idx="18"/>
          </p:nvPr>
        </p:nvSpPr>
        <p:spPr>
          <a:xfrm>
            <a:off x="6480000" y="1057275"/>
            <a:ext cx="2664000" cy="4657726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3" name="Bildplatzhalter 7"/>
          <p:cNvSpPr>
            <a:spLocks noGrp="1"/>
          </p:cNvSpPr>
          <p:nvPr>
            <p:ph type="pic" sz="quarter" idx="19"/>
          </p:nvPr>
        </p:nvSpPr>
        <p:spPr>
          <a:xfrm>
            <a:off x="0" y="1057275"/>
            <a:ext cx="3240000" cy="23040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4" name="Bildplatzhalter 7"/>
          <p:cNvSpPr>
            <a:spLocks noGrp="1"/>
          </p:cNvSpPr>
          <p:nvPr>
            <p:ph type="pic" sz="quarter" idx="20"/>
          </p:nvPr>
        </p:nvSpPr>
        <p:spPr>
          <a:xfrm>
            <a:off x="0" y="3376246"/>
            <a:ext cx="3240000" cy="2338754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3236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mit runden Bild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01.05.20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Steffen Staab, Universität Stuttgart, @</a:t>
            </a:r>
            <a:r>
              <a:rPr lang="en-US" dirty="0" err="1"/>
              <a:t>ststaab</a:t>
            </a:r>
            <a:r>
              <a:rPr lang="en-US" dirty="0"/>
              <a:t>, </a:t>
            </a:r>
            <a:r>
              <a:rPr lang="de-DE" dirty="0">
                <a:hlinkClick r:id="rId2"/>
              </a:rPr>
              <a:t>https://www.ipvs.uni-stuttgart.de/departments/ac/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Bildplatzhalter 7"/>
          <p:cNvSpPr>
            <a:spLocks noGrp="1" noChangeAspect="1"/>
          </p:cNvSpPr>
          <p:nvPr>
            <p:ph type="pic" sz="quarter" idx="14"/>
          </p:nvPr>
        </p:nvSpPr>
        <p:spPr>
          <a:xfrm>
            <a:off x="482226" y="1063661"/>
            <a:ext cx="1080000" cy="108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6"/>
          </p:nvPr>
        </p:nvSpPr>
        <p:spPr>
          <a:xfrm>
            <a:off x="1818000" y="1063661"/>
            <a:ext cx="6894200" cy="1080000"/>
          </a:xfrm>
        </p:spPr>
        <p:txBody>
          <a:bodyPr anchor="ctr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Mastertextformat bearbeiten
Zweite Ebene
Dritte Ebene
Vierte Ebene
Fünfte Ebene</a:t>
            </a:r>
            <a:endParaRPr lang="de-DE" dirty="0"/>
          </a:p>
        </p:txBody>
      </p:sp>
      <p:sp>
        <p:nvSpPr>
          <p:cNvPr id="21" name="Bildplatzhalter 7"/>
          <p:cNvSpPr>
            <a:spLocks noGrp="1" noChangeAspect="1"/>
          </p:cNvSpPr>
          <p:nvPr>
            <p:ph type="pic" sz="quarter" idx="17"/>
          </p:nvPr>
        </p:nvSpPr>
        <p:spPr>
          <a:xfrm>
            <a:off x="482226" y="2573224"/>
            <a:ext cx="1080000" cy="108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22" name="Textplatzhalter 10"/>
          <p:cNvSpPr>
            <a:spLocks noGrp="1"/>
          </p:cNvSpPr>
          <p:nvPr>
            <p:ph type="body" sz="quarter" idx="18"/>
          </p:nvPr>
        </p:nvSpPr>
        <p:spPr>
          <a:xfrm>
            <a:off x="1818000" y="2573224"/>
            <a:ext cx="6894200" cy="1080000"/>
          </a:xfrm>
        </p:spPr>
        <p:txBody>
          <a:bodyPr anchor="ctr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23" name="Bildplatzhalter 7"/>
          <p:cNvSpPr>
            <a:spLocks noGrp="1" noChangeAspect="1"/>
          </p:cNvSpPr>
          <p:nvPr>
            <p:ph type="pic" sz="quarter" idx="19"/>
          </p:nvPr>
        </p:nvSpPr>
        <p:spPr>
          <a:xfrm>
            <a:off x="482226" y="4146708"/>
            <a:ext cx="1080000" cy="108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24" name="Textplatzhalter 10"/>
          <p:cNvSpPr>
            <a:spLocks noGrp="1"/>
          </p:cNvSpPr>
          <p:nvPr>
            <p:ph type="body" sz="quarter" idx="20"/>
          </p:nvPr>
        </p:nvSpPr>
        <p:spPr>
          <a:xfrm>
            <a:off x="1818000" y="4146708"/>
            <a:ext cx="6894200" cy="1087280"/>
          </a:xfrm>
        </p:spPr>
        <p:txBody>
          <a:bodyPr anchor="ctr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9004424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mit eckigen Bild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7"/>
          <p:cNvSpPr>
            <a:spLocks noGrp="1"/>
          </p:cNvSpPr>
          <p:nvPr>
            <p:ph type="pic" sz="quarter" idx="14"/>
          </p:nvPr>
        </p:nvSpPr>
        <p:spPr>
          <a:xfrm>
            <a:off x="476250" y="1065133"/>
            <a:ext cx="1440000" cy="108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3" name="Bildplatzhalter 7"/>
          <p:cNvSpPr>
            <a:spLocks noGrp="1"/>
          </p:cNvSpPr>
          <p:nvPr>
            <p:ph type="pic" sz="quarter" idx="21"/>
          </p:nvPr>
        </p:nvSpPr>
        <p:spPr>
          <a:xfrm>
            <a:off x="476250" y="2576311"/>
            <a:ext cx="1440000" cy="108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5" name="Bildplatzhalter 7"/>
          <p:cNvSpPr>
            <a:spLocks noGrp="1"/>
          </p:cNvSpPr>
          <p:nvPr>
            <p:ph type="pic" sz="quarter" idx="23"/>
          </p:nvPr>
        </p:nvSpPr>
        <p:spPr>
          <a:xfrm>
            <a:off x="476250" y="4157879"/>
            <a:ext cx="1440000" cy="108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01.05.20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Steffen Staab, Universität Stuttgart, @</a:t>
            </a:r>
            <a:r>
              <a:rPr lang="en-US" dirty="0" err="1"/>
              <a:t>ststaab</a:t>
            </a:r>
            <a:r>
              <a:rPr lang="en-US" dirty="0"/>
              <a:t>, </a:t>
            </a:r>
            <a:r>
              <a:rPr lang="de-DE" dirty="0">
                <a:hlinkClick r:id="rId2"/>
              </a:rPr>
              <a:t>https://www.ipvs.uni-stuttgart.de/departments/ac/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6"/>
          </p:nvPr>
        </p:nvSpPr>
        <p:spPr>
          <a:xfrm>
            <a:off x="2144110" y="1065133"/>
            <a:ext cx="6568090" cy="1079999"/>
          </a:xfrm>
        </p:spPr>
        <p:txBody>
          <a:bodyPr anchor="ctr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Mastertextformat bearbeiten
Zweite Ebene
Dritte Ebene
Vierte Ebene
Fünfte Ebene</a:t>
            </a:r>
            <a:endParaRPr lang="de-DE" dirty="0"/>
          </a:p>
        </p:txBody>
      </p:sp>
      <p:sp>
        <p:nvSpPr>
          <p:cNvPr id="14" name="Textplatzhalter 10"/>
          <p:cNvSpPr>
            <a:spLocks noGrp="1"/>
          </p:cNvSpPr>
          <p:nvPr>
            <p:ph type="body" sz="quarter" idx="22"/>
          </p:nvPr>
        </p:nvSpPr>
        <p:spPr>
          <a:xfrm>
            <a:off x="2144110" y="2576311"/>
            <a:ext cx="6568090" cy="1080000"/>
          </a:xfrm>
        </p:spPr>
        <p:txBody>
          <a:bodyPr anchor="ctr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Mastertextformat bearbeiten
Zweite Ebene
Dritte Ebene
Vierte Ebene
Fünfte Ebene</a:t>
            </a:r>
            <a:endParaRPr lang="de-DE" dirty="0"/>
          </a:p>
        </p:txBody>
      </p:sp>
      <p:sp>
        <p:nvSpPr>
          <p:cNvPr id="16" name="Textplatzhalter 10"/>
          <p:cNvSpPr>
            <a:spLocks noGrp="1"/>
          </p:cNvSpPr>
          <p:nvPr>
            <p:ph type="body" sz="quarter" idx="24"/>
          </p:nvPr>
        </p:nvSpPr>
        <p:spPr>
          <a:xfrm>
            <a:off x="2144110" y="4157879"/>
            <a:ext cx="6568090" cy="1076109"/>
          </a:xfrm>
        </p:spPr>
        <p:txBody>
          <a:bodyPr anchor="ctr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6219553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erson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9" name="Rechteck 8"/>
          <p:cNvSpPr/>
          <p:nvPr userDrawn="1"/>
        </p:nvSpPr>
        <p:spPr>
          <a:xfrm>
            <a:off x="475245" y="2315783"/>
            <a:ext cx="2814039" cy="291820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01.05.20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Steffen Staab, Universität Stuttgart, @</a:t>
            </a:r>
            <a:r>
              <a:rPr lang="en-US" dirty="0" err="1"/>
              <a:t>ststaab</a:t>
            </a:r>
            <a:r>
              <a:rPr lang="en-US" dirty="0"/>
              <a:t>, </a:t>
            </a:r>
            <a:r>
              <a:rPr lang="de-DE" dirty="0">
                <a:hlinkClick r:id="rId2"/>
              </a:rPr>
              <a:t>https://www.ipvs.uni-stuttgart.de/departments/ac/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6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716400"/>
            <a:ext cx="8244200" cy="276225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8" name="Bildplatzhalter 7"/>
          <p:cNvSpPr>
            <a:spLocks noGrp="1" noChangeAspect="1"/>
          </p:cNvSpPr>
          <p:nvPr>
            <p:ph type="pic" sz="quarter" idx="14"/>
          </p:nvPr>
        </p:nvSpPr>
        <p:spPr>
          <a:xfrm>
            <a:off x="1169244" y="1587600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720000" y="3214800"/>
            <a:ext cx="2340290" cy="2520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720000" y="3600000"/>
            <a:ext cx="2340290" cy="125645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21" name="Rechteck 20"/>
          <p:cNvSpPr/>
          <p:nvPr userDrawn="1"/>
        </p:nvSpPr>
        <p:spPr>
          <a:xfrm>
            <a:off x="3896476" y="2315783"/>
            <a:ext cx="2814039" cy="291820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2" name="Bildplatzhalter 7"/>
          <p:cNvSpPr>
            <a:spLocks noGrp="1" noChangeAspect="1"/>
          </p:cNvSpPr>
          <p:nvPr>
            <p:ph type="pic" sz="quarter" idx="17"/>
          </p:nvPr>
        </p:nvSpPr>
        <p:spPr>
          <a:xfrm>
            <a:off x="4583495" y="1587600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23" name="Textplatzhalt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4134251" y="3214800"/>
            <a:ext cx="2340290" cy="2520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24" name="Textplatzhalt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4134251" y="3600000"/>
            <a:ext cx="2340290" cy="125645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</p:spTree>
    <p:extLst>
      <p:ext uri="{BB962C8B-B14F-4D97-AF65-F5344CB8AC3E}">
        <p14:creationId xmlns:p14="http://schemas.microsoft.com/office/powerpoint/2010/main" val="253836258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erson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9" name="Rechteck 8"/>
          <p:cNvSpPr/>
          <p:nvPr userDrawn="1"/>
        </p:nvSpPr>
        <p:spPr>
          <a:xfrm>
            <a:off x="475246" y="2315783"/>
            <a:ext cx="2520000" cy="291820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01.05.20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Steffen Staab, Universität Stuttgart, @</a:t>
            </a:r>
            <a:r>
              <a:rPr lang="en-US" dirty="0" err="1"/>
              <a:t>ststaab</a:t>
            </a:r>
            <a:r>
              <a:rPr lang="en-US" dirty="0"/>
              <a:t>, </a:t>
            </a:r>
            <a:r>
              <a:rPr lang="de-DE" dirty="0">
                <a:hlinkClick r:id="rId2"/>
              </a:rPr>
              <a:t>https://www.ipvs.uni-stuttgart.de/departments/ac/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6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716400"/>
            <a:ext cx="8244200" cy="276225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8" name="Bildplatzhalter 7"/>
          <p:cNvSpPr>
            <a:spLocks noGrp="1" noChangeAspect="1"/>
          </p:cNvSpPr>
          <p:nvPr>
            <p:ph type="pic" sz="quarter" idx="14"/>
          </p:nvPr>
        </p:nvSpPr>
        <p:spPr>
          <a:xfrm>
            <a:off x="1022226" y="1587600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720000" y="3214800"/>
            <a:ext cx="2160000" cy="2520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720000" y="3600000"/>
            <a:ext cx="2160000" cy="125645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13" name="Rechteck 12"/>
          <p:cNvSpPr/>
          <p:nvPr userDrawn="1"/>
        </p:nvSpPr>
        <p:spPr>
          <a:xfrm>
            <a:off x="3318957" y="2315783"/>
            <a:ext cx="2520000" cy="291820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4" name="Bildplatzhalter 7"/>
          <p:cNvSpPr>
            <a:spLocks noGrp="1" noChangeAspect="1"/>
          </p:cNvSpPr>
          <p:nvPr>
            <p:ph type="pic" sz="quarter" idx="17"/>
          </p:nvPr>
        </p:nvSpPr>
        <p:spPr>
          <a:xfrm>
            <a:off x="3858957" y="1587600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5" name="Textplatzhalt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3556731" y="3214800"/>
            <a:ext cx="2160000" cy="2520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16" name="Textplatzhalt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3556731" y="3600000"/>
            <a:ext cx="2160000" cy="125645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17" name="Rechteck 16"/>
          <p:cNvSpPr/>
          <p:nvPr userDrawn="1"/>
        </p:nvSpPr>
        <p:spPr>
          <a:xfrm>
            <a:off x="6155688" y="2315784"/>
            <a:ext cx="2520000" cy="291820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8" name="Bildplatzhalter 7"/>
          <p:cNvSpPr>
            <a:spLocks noGrp="1" noChangeAspect="1"/>
          </p:cNvSpPr>
          <p:nvPr>
            <p:ph type="pic" sz="quarter" idx="20"/>
          </p:nvPr>
        </p:nvSpPr>
        <p:spPr>
          <a:xfrm>
            <a:off x="6695688" y="1587600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9" name="Textplatzhalt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6393462" y="3214800"/>
            <a:ext cx="2160000" cy="2520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20" name="Textplatzhalter 10"/>
          <p:cNvSpPr>
            <a:spLocks noGrp="1"/>
          </p:cNvSpPr>
          <p:nvPr>
            <p:ph type="body" sz="quarter" idx="22" hasCustomPrompt="1"/>
          </p:nvPr>
        </p:nvSpPr>
        <p:spPr>
          <a:xfrm>
            <a:off x="6393462" y="3600000"/>
            <a:ext cx="2160000" cy="125645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</p:spTree>
    <p:extLst>
      <p:ext uri="{BB962C8B-B14F-4D97-AF65-F5344CB8AC3E}">
        <p14:creationId xmlns:p14="http://schemas.microsoft.com/office/powerpoint/2010/main" val="259780977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erson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9" name="Rechteck 8"/>
          <p:cNvSpPr/>
          <p:nvPr userDrawn="1"/>
        </p:nvSpPr>
        <p:spPr>
          <a:xfrm>
            <a:off x="466725" y="2315783"/>
            <a:ext cx="2031501" cy="277374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01.05.20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Steffen Staab, Universität Stuttgart, @</a:t>
            </a:r>
            <a:r>
              <a:rPr lang="en-US" dirty="0" err="1"/>
              <a:t>ststaab</a:t>
            </a:r>
            <a:r>
              <a:rPr lang="en-US" dirty="0"/>
              <a:t>, </a:t>
            </a:r>
            <a:r>
              <a:rPr lang="de-DE" dirty="0">
                <a:hlinkClick r:id="rId2"/>
              </a:rPr>
              <a:t>https://www.ipvs.uni-stuttgart.de/departments/ac/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6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716400"/>
            <a:ext cx="8244200" cy="276225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8" name="Bildplatzhalter 7"/>
          <p:cNvSpPr>
            <a:spLocks noGrp="1" noChangeAspect="1"/>
          </p:cNvSpPr>
          <p:nvPr>
            <p:ph type="pic" sz="quarter" idx="14"/>
          </p:nvPr>
        </p:nvSpPr>
        <p:spPr>
          <a:xfrm>
            <a:off x="840865" y="1587600"/>
            <a:ext cx="1298723" cy="1298723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720000" y="3214799"/>
            <a:ext cx="1624994" cy="407775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720000" y="3809772"/>
            <a:ext cx="1624994" cy="113596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24" name="Rechteck 23"/>
          <p:cNvSpPr/>
          <p:nvPr userDrawn="1"/>
        </p:nvSpPr>
        <p:spPr>
          <a:xfrm>
            <a:off x="2545454" y="2315783"/>
            <a:ext cx="2016000" cy="277374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5" name="Bildplatzhalter 7"/>
          <p:cNvSpPr>
            <a:spLocks noGrp="1" noChangeAspect="1"/>
          </p:cNvSpPr>
          <p:nvPr>
            <p:ph type="pic" sz="quarter" idx="17"/>
          </p:nvPr>
        </p:nvSpPr>
        <p:spPr>
          <a:xfrm>
            <a:off x="2904093" y="1587600"/>
            <a:ext cx="1298723" cy="1298723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26" name="Textplatzhalt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2779437" y="3214799"/>
            <a:ext cx="1624994" cy="407775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27" name="Textplatzhalt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2779437" y="3809772"/>
            <a:ext cx="1624994" cy="113596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28" name="Rechteck 27"/>
          <p:cNvSpPr/>
          <p:nvPr userDrawn="1"/>
        </p:nvSpPr>
        <p:spPr>
          <a:xfrm>
            <a:off x="4608682" y="2315783"/>
            <a:ext cx="2016000" cy="277374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9" name="Bildplatzhalter 7"/>
          <p:cNvSpPr>
            <a:spLocks noGrp="1" noChangeAspect="1"/>
          </p:cNvSpPr>
          <p:nvPr>
            <p:ph type="pic" sz="quarter" idx="20"/>
          </p:nvPr>
        </p:nvSpPr>
        <p:spPr>
          <a:xfrm>
            <a:off x="4967321" y="1587600"/>
            <a:ext cx="1298723" cy="1298723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30" name="Textplatzhalt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4844560" y="3214799"/>
            <a:ext cx="1624994" cy="407775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31" name="Textplatzhalter 10"/>
          <p:cNvSpPr>
            <a:spLocks noGrp="1"/>
          </p:cNvSpPr>
          <p:nvPr>
            <p:ph type="body" sz="quarter" idx="22" hasCustomPrompt="1"/>
          </p:nvPr>
        </p:nvSpPr>
        <p:spPr>
          <a:xfrm>
            <a:off x="4844560" y="3809772"/>
            <a:ext cx="1624994" cy="113596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32" name="Rechteck 31"/>
          <p:cNvSpPr/>
          <p:nvPr userDrawn="1"/>
        </p:nvSpPr>
        <p:spPr>
          <a:xfrm>
            <a:off x="6671909" y="2315783"/>
            <a:ext cx="2016000" cy="277374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3" name="Bildplatzhalter 7"/>
          <p:cNvSpPr>
            <a:spLocks noGrp="1" noChangeAspect="1"/>
          </p:cNvSpPr>
          <p:nvPr>
            <p:ph type="pic" sz="quarter" idx="23"/>
          </p:nvPr>
        </p:nvSpPr>
        <p:spPr>
          <a:xfrm>
            <a:off x="7030548" y="1587600"/>
            <a:ext cx="1298723" cy="1298723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34" name="Textplatzhalter 10"/>
          <p:cNvSpPr>
            <a:spLocks noGrp="1"/>
          </p:cNvSpPr>
          <p:nvPr>
            <p:ph type="body" sz="quarter" idx="24" hasCustomPrompt="1"/>
          </p:nvPr>
        </p:nvSpPr>
        <p:spPr>
          <a:xfrm>
            <a:off x="6909683" y="3214799"/>
            <a:ext cx="1624994" cy="407775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35" name="Textplatzhalter 10"/>
          <p:cNvSpPr>
            <a:spLocks noGrp="1"/>
          </p:cNvSpPr>
          <p:nvPr>
            <p:ph type="body" sz="quarter" idx="25" hasCustomPrompt="1"/>
          </p:nvPr>
        </p:nvSpPr>
        <p:spPr>
          <a:xfrm>
            <a:off x="6909683" y="3809772"/>
            <a:ext cx="1624994" cy="113596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</p:spTree>
    <p:extLst>
      <p:ext uri="{BB962C8B-B14F-4D97-AF65-F5344CB8AC3E}">
        <p14:creationId xmlns:p14="http://schemas.microsoft.com/office/powerpoint/2010/main" val="40849720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2 Institute Sublogo Kre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/>
          <p:cNvSpPr>
            <a:spLocks noGrp="1"/>
          </p:cNvSpPr>
          <p:nvPr>
            <p:ph type="body" sz="quarter" idx="15" hasCustomPrompt="1"/>
          </p:nvPr>
        </p:nvSpPr>
        <p:spPr>
          <a:xfrm>
            <a:off x="4514850" y="1616529"/>
            <a:ext cx="4160838" cy="3204106"/>
          </a:xfrm>
        </p:spPr>
        <p:txBody>
          <a:bodyPr anchor="b"/>
          <a:lstStyle>
            <a:lvl1pPr marL="0" indent="0">
              <a:buFontTx/>
              <a:buNone/>
              <a:defRPr sz="2800" b="1" baseline="0">
                <a:solidFill>
                  <a:schemeClr val="bg1"/>
                </a:solidFill>
              </a:defRPr>
            </a:lvl1pPr>
            <a:lvl2pPr marL="176213" indent="0">
              <a:buFontTx/>
              <a:buNone/>
              <a:defRPr sz="2800" b="1">
                <a:solidFill>
                  <a:schemeClr val="bg1"/>
                </a:solidFill>
              </a:defRPr>
            </a:lvl2pPr>
            <a:lvl3pPr marL="360362" indent="0">
              <a:buFontTx/>
              <a:buNone/>
              <a:defRPr sz="2800" b="1">
                <a:solidFill>
                  <a:schemeClr val="bg1"/>
                </a:solidFill>
              </a:defRPr>
            </a:lvl3pPr>
            <a:lvl4pPr marL="536575" indent="0">
              <a:buFontTx/>
              <a:buNone/>
              <a:defRPr sz="2800" b="1">
                <a:solidFill>
                  <a:schemeClr val="bg1"/>
                </a:solidFill>
              </a:defRPr>
            </a:lvl4pPr>
            <a:lvl5pPr marL="720725" indent="0">
              <a:buFontTx/>
              <a:buNone/>
              <a:defRPr sz="2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Hier Headline eingeben</a:t>
            </a:r>
          </a:p>
        </p:txBody>
      </p:sp>
      <p:sp>
        <p:nvSpPr>
          <p:cNvPr id="8" name="Bildplatzhalter 8"/>
          <p:cNvSpPr>
            <a:spLocks noGrp="1"/>
          </p:cNvSpPr>
          <p:nvPr>
            <p:ph type="pic" sz="quarter" idx="10"/>
          </p:nvPr>
        </p:nvSpPr>
        <p:spPr>
          <a:xfrm>
            <a:off x="0" y="1407600"/>
            <a:ext cx="4514364" cy="4309200"/>
          </a:xfrm>
          <a:solidFill>
            <a:schemeClr val="bg1">
              <a:lumMod val="85000"/>
            </a:schemeClr>
          </a:solidFill>
        </p:spPr>
        <p:txBody>
          <a:bodyPr lIns="72000"/>
          <a:lstStyle>
            <a:lvl1pPr marL="0" indent="0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15" name="Titel 14"/>
          <p:cNvSpPr>
            <a:spLocks noGrp="1" noChangeAspect="1"/>
          </p:cNvSpPr>
          <p:nvPr>
            <p:ph type="ctrTitle"/>
          </p:nvPr>
        </p:nvSpPr>
        <p:spPr>
          <a:xfrm>
            <a:off x="3606692" y="342727"/>
            <a:ext cx="5540464" cy="5372273"/>
          </a:xfrm>
          <a:custGeom>
            <a:avLst/>
            <a:gdLst>
              <a:gd name="connsiteX0" fmla="*/ 3208825 w 5540464"/>
              <a:gd name="connsiteY0" fmla="*/ 0 h 5372273"/>
              <a:gd name="connsiteX1" fmla="*/ 5477807 w 5540464"/>
              <a:gd name="connsiteY1" fmla="*/ 939843 h 5372273"/>
              <a:gd name="connsiteX2" fmla="*/ 5540464 w 5540464"/>
              <a:gd name="connsiteY2" fmla="*/ 1008784 h 5372273"/>
              <a:gd name="connsiteX3" fmla="*/ 5540464 w 5540464"/>
              <a:gd name="connsiteY3" fmla="*/ 5372273 h 5372273"/>
              <a:gd name="connsiteX4" fmla="*/ 843928 w 5540464"/>
              <a:gd name="connsiteY4" fmla="*/ 5372273 h 5372273"/>
              <a:gd name="connsiteX5" fmla="*/ 732740 w 5540464"/>
              <a:gd name="connsiteY5" fmla="*/ 5249936 h 5372273"/>
              <a:gd name="connsiteX6" fmla="*/ 0 w 5540464"/>
              <a:gd name="connsiteY6" fmla="*/ 3208825 h 5372273"/>
              <a:gd name="connsiteX7" fmla="*/ 3208825 w 5540464"/>
              <a:gd name="connsiteY7" fmla="*/ 0 h 5372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540464" h="5372273">
                <a:moveTo>
                  <a:pt x="3208825" y="0"/>
                </a:moveTo>
                <a:cubicBezTo>
                  <a:pt x="4094918" y="0"/>
                  <a:pt x="4897124" y="359160"/>
                  <a:pt x="5477807" y="939843"/>
                </a:cubicBezTo>
                <a:lnTo>
                  <a:pt x="5540464" y="1008784"/>
                </a:lnTo>
                <a:lnTo>
                  <a:pt x="5540464" y="5372273"/>
                </a:lnTo>
                <a:lnTo>
                  <a:pt x="843928" y="5372273"/>
                </a:lnTo>
                <a:lnTo>
                  <a:pt x="732740" y="5249936"/>
                </a:lnTo>
                <a:cubicBezTo>
                  <a:pt x="274982" y="4695262"/>
                  <a:pt x="0" y="3984156"/>
                  <a:pt x="0" y="3208825"/>
                </a:cubicBezTo>
                <a:cubicBezTo>
                  <a:pt x="0" y="1436640"/>
                  <a:pt x="1436640" y="0"/>
                  <a:pt x="3208825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lIns="1008000" tIns="0" rIns="0" bIns="1044000" anchor="ctr" anchorCtr="0">
            <a:noAutofit/>
          </a:bodyPr>
          <a:lstStyle>
            <a:lvl1pPr marL="0" indent="0" algn="l">
              <a:lnSpc>
                <a:spcPct val="90000"/>
              </a:lnSpc>
              <a:defRPr sz="800" b="1" baseline="0">
                <a:solidFill>
                  <a:schemeClr val="accent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5" name="Bildplatzhalter 4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2589447" y="2096930"/>
            <a:ext cx="1606735" cy="1557959"/>
          </a:xfrm>
          <a:prstGeom prst="ellipse">
            <a:avLst/>
          </a:prstGeo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sz="900" baseline="0"/>
            </a:lvl1pPr>
          </a:lstStyle>
          <a:p>
            <a:r>
              <a:rPr lang="de-DE" dirty="0" err="1"/>
              <a:t>Sublogo</a:t>
            </a:r>
            <a:r>
              <a:rPr lang="de-DE" dirty="0"/>
              <a:t> einfügen</a:t>
            </a:r>
          </a:p>
        </p:txBody>
      </p:sp>
      <p:pic>
        <p:nvPicPr>
          <p:cNvPr id="11" name="Grafik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00" y="344528"/>
            <a:ext cx="2056867" cy="431998"/>
          </a:xfrm>
          <a:prstGeom prst="rect">
            <a:avLst/>
          </a:prstGeom>
        </p:spPr>
      </p:pic>
      <p:sp>
        <p:nvSpPr>
          <p:cNvPr id="10" name="Textplatzhalter 9"/>
          <p:cNvSpPr>
            <a:spLocks noGrp="1"/>
          </p:cNvSpPr>
          <p:nvPr>
            <p:ph type="body" sz="quarter" idx="13" hasCustomPrompt="1"/>
          </p:nvPr>
        </p:nvSpPr>
        <p:spPr>
          <a:xfrm>
            <a:off x="952451" y="648000"/>
            <a:ext cx="3561913" cy="483423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200"/>
            </a:lvl1pPr>
          </a:lstStyle>
          <a:p>
            <a:pPr lvl="0"/>
            <a:r>
              <a:rPr lang="de-DE" dirty="0"/>
              <a:t>Institutsname max. 2-zeilig, bitte hier klicken und überschreiben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4514364" y="4820635"/>
            <a:ext cx="4197836" cy="42840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de-DE"/>
              <a:t>Master-Untertitelformat bearbeiten</a:t>
            </a:r>
            <a:endParaRPr lang="de-DE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6"/>
          </p:nvPr>
        </p:nvSpPr>
        <p:spPr>
          <a:xfrm>
            <a:off x="4514364" y="1747872"/>
            <a:ext cx="4210378" cy="2974440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FontTx/>
              <a:buNone/>
              <a:defRPr sz="2800" b="1">
                <a:solidFill>
                  <a:schemeClr val="bg1"/>
                </a:solidFill>
              </a:defRPr>
            </a:lvl1pPr>
            <a:lvl2pPr marL="176213" indent="0">
              <a:buFontTx/>
              <a:buNone/>
              <a:defRPr sz="2800" b="1">
                <a:solidFill>
                  <a:schemeClr val="bg1"/>
                </a:solidFill>
              </a:defRPr>
            </a:lvl2pPr>
            <a:lvl3pPr marL="360362" indent="0">
              <a:buFontTx/>
              <a:buNone/>
              <a:defRPr sz="2800" b="1">
                <a:solidFill>
                  <a:schemeClr val="bg1"/>
                </a:solidFill>
              </a:defRPr>
            </a:lvl3pPr>
            <a:lvl4pPr marL="536575" indent="0">
              <a:buFontTx/>
              <a:buNone/>
              <a:defRPr sz="2800" b="1">
                <a:solidFill>
                  <a:schemeClr val="bg1"/>
                </a:solidFill>
              </a:defRPr>
            </a:lvl4pPr>
            <a:lvl5pPr marL="720725" indent="0">
              <a:buFontTx/>
              <a:buNone/>
              <a:defRPr sz="2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Mastertextformat bearbeiten
Zweite Ebene
Dritte Ebene
Vierte Ebene
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1766171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01.05.20</a:t>
            </a:r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Steffen Staab, Universität Stuttgart, @</a:t>
            </a:r>
            <a:r>
              <a:rPr lang="en-US" dirty="0" err="1"/>
              <a:t>ststaab</a:t>
            </a:r>
            <a:r>
              <a:rPr lang="en-US" dirty="0"/>
              <a:t>, </a:t>
            </a:r>
            <a:r>
              <a:rPr lang="de-DE" dirty="0">
                <a:hlinkClick r:id="rId2"/>
              </a:rPr>
              <a:t>https://www.ipvs.uni-stuttgart.de/departments/ac/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A684B87-C1DC-FD46-AEB2-BFC9918E53F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69651256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01.05.20</a:t>
            </a:r>
            <a:endParaRPr lang="de-D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Steffen Staab, Universität Stuttgart, @ststaab, https://www.ipvs.uni-stuttgart.de/departments/ac/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3024922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itute_Schlus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ildplatzhalter 7"/>
          <p:cNvSpPr>
            <a:spLocks noGrp="1" noChangeAspect="1"/>
          </p:cNvSpPr>
          <p:nvPr>
            <p:ph type="pic" sz="quarter" idx="14"/>
          </p:nvPr>
        </p:nvSpPr>
        <p:spPr>
          <a:xfrm>
            <a:off x="410400" y="2124000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6" name="Textfeld 15"/>
          <p:cNvSpPr txBox="1"/>
          <p:nvPr userDrawn="1"/>
        </p:nvSpPr>
        <p:spPr>
          <a:xfrm>
            <a:off x="396000" y="1512000"/>
            <a:ext cx="2160000" cy="324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 indent="0" defTabSz="685800">
              <a:lnSpc>
                <a:spcPct val="12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49263" indent="-27305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2pPr>
            <a:lvl3pPr marL="715963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3pPr>
            <a:lvl4pPr marL="987425" indent="-271463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4pPr>
            <a:lvl5pPr marL="1254125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lvl="0">
              <a:spcBef>
                <a:spcPts val="200"/>
              </a:spcBef>
              <a:spcAft>
                <a:spcPts val="0"/>
              </a:spcAft>
              <a:tabLst>
                <a:tab pos="541338" algn="l"/>
              </a:tabLst>
            </a:pPr>
            <a:r>
              <a:rPr lang="de-DE" sz="2000" b="1" dirty="0">
                <a:solidFill>
                  <a:schemeClr val="tx1"/>
                </a:solidFill>
              </a:rPr>
              <a:t>Vielen Dank!</a:t>
            </a:r>
          </a:p>
        </p:txBody>
      </p:sp>
      <p:pic>
        <p:nvPicPr>
          <p:cNvPr id="14" name="Grafik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00" y="344528"/>
            <a:ext cx="2056867" cy="431998"/>
          </a:xfrm>
          <a:prstGeom prst="rect">
            <a:avLst/>
          </a:prstGeom>
        </p:spPr>
      </p:pic>
      <p:sp>
        <p:nvSpPr>
          <p:cNvPr id="17" name="Textplatzhalter 9"/>
          <p:cNvSpPr>
            <a:spLocks noGrp="1"/>
          </p:cNvSpPr>
          <p:nvPr>
            <p:ph type="body" sz="quarter" idx="13" hasCustomPrompt="1"/>
          </p:nvPr>
        </p:nvSpPr>
        <p:spPr>
          <a:xfrm>
            <a:off x="952451" y="648000"/>
            <a:ext cx="3561913" cy="483423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200"/>
            </a:lvl1pPr>
          </a:lstStyle>
          <a:p>
            <a:pPr lvl="0"/>
            <a:r>
              <a:rPr lang="de-DE" dirty="0"/>
              <a:t>Institutsname max. 2-zeilig, bitte hier klicken und überschreiben</a:t>
            </a:r>
          </a:p>
        </p:txBody>
      </p:sp>
      <p:sp>
        <p:nvSpPr>
          <p:cNvPr id="18" name="Textplatzhalter 10"/>
          <p:cNvSpPr>
            <a:spLocks noGrp="1"/>
          </p:cNvSpPr>
          <p:nvPr>
            <p:ph type="body" sz="quarter" idx="20" hasCustomPrompt="1"/>
          </p:nvPr>
        </p:nvSpPr>
        <p:spPr>
          <a:xfrm>
            <a:off x="2174400" y="4168800"/>
            <a:ext cx="3290054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Adresse</a:t>
            </a:r>
          </a:p>
        </p:txBody>
      </p:sp>
      <p:sp>
        <p:nvSpPr>
          <p:cNvPr id="19" name="Textplatzhalt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2174400" y="2325600"/>
            <a:ext cx="3290054" cy="2160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20" name="Textfeld 19"/>
          <p:cNvSpPr txBox="1"/>
          <p:nvPr userDrawn="1"/>
        </p:nvSpPr>
        <p:spPr>
          <a:xfrm>
            <a:off x="2174400" y="2757600"/>
            <a:ext cx="2211862" cy="80891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 indent="0" defTabSz="685800">
              <a:lnSpc>
                <a:spcPct val="12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49263" indent="-27305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2pPr>
            <a:lvl3pPr marL="715963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3pPr>
            <a:lvl4pPr marL="987425" indent="-271463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4pPr>
            <a:lvl5pPr marL="1254125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marL="0" marR="0" lvl="0" indent="0" algn="l" defTabSz="685800" rtl="0" eaLnBrk="1" fontAlgn="auto" latinLnBrk="0" hangingPunct="1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>
                <a:tab pos="541338" algn="l"/>
              </a:tabLst>
              <a:defRPr/>
            </a:pPr>
            <a:r>
              <a:rPr lang="de-DE" dirty="0">
                <a:solidFill>
                  <a:schemeClr val="tx1"/>
                </a:solidFill>
              </a:rPr>
              <a:t>E-Mail </a:t>
            </a:r>
          </a:p>
          <a:p>
            <a:pPr marL="0" marR="0" lvl="0" indent="0" algn="l" defTabSz="685800" rtl="0" eaLnBrk="1" fontAlgn="auto" latinLnBrk="0" hangingPunct="1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>
                <a:tab pos="541338" algn="l"/>
              </a:tabLst>
              <a:defRPr/>
            </a:pPr>
            <a:r>
              <a:rPr lang="de-DE" dirty="0">
                <a:solidFill>
                  <a:schemeClr val="tx1"/>
                </a:solidFill>
              </a:rPr>
              <a:t>Telefon 	+49 (0) 711 685-	</a:t>
            </a:r>
          </a:p>
          <a:p>
            <a:pPr marL="0" marR="0" lvl="0" indent="0" algn="l" defTabSz="685800" rtl="0" eaLnBrk="1" fontAlgn="auto" latinLnBrk="0" hangingPunct="1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>
                <a:tab pos="541338" algn="l"/>
              </a:tabLst>
              <a:defRPr/>
            </a:pPr>
            <a:r>
              <a:rPr lang="de-DE" dirty="0">
                <a:solidFill>
                  <a:schemeClr val="tx1"/>
                </a:solidFill>
              </a:rPr>
              <a:t>www.</a:t>
            </a:r>
          </a:p>
        </p:txBody>
      </p:sp>
      <p:sp>
        <p:nvSpPr>
          <p:cNvPr id="21" name="Textplatzhalt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3832914" y="3000220"/>
            <a:ext cx="649267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###-##</a:t>
            </a:r>
          </a:p>
        </p:txBody>
      </p:sp>
      <p:sp>
        <p:nvSpPr>
          <p:cNvPr id="22" name="Textplatzhalter 10"/>
          <p:cNvSpPr>
            <a:spLocks noGrp="1"/>
          </p:cNvSpPr>
          <p:nvPr>
            <p:ph type="body" sz="quarter" idx="17" hasCustomPrompt="1"/>
          </p:nvPr>
        </p:nvSpPr>
        <p:spPr>
          <a:xfrm>
            <a:off x="2556000" y="3249157"/>
            <a:ext cx="1926181" cy="177337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Adresse eingeben</a:t>
            </a:r>
          </a:p>
        </p:txBody>
      </p:sp>
      <p:sp>
        <p:nvSpPr>
          <p:cNvPr id="23" name="Textfeld 22"/>
          <p:cNvSpPr txBox="1"/>
          <p:nvPr userDrawn="1"/>
        </p:nvSpPr>
        <p:spPr>
          <a:xfrm>
            <a:off x="2174400" y="3693600"/>
            <a:ext cx="2500012" cy="21869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 indent="0" defTabSz="685800">
              <a:lnSpc>
                <a:spcPct val="12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49263" indent="-27305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2pPr>
            <a:lvl3pPr marL="715963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3pPr>
            <a:lvl4pPr marL="987425" indent="-271463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4pPr>
            <a:lvl5pPr marL="1254125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lvl="0">
              <a:spcBef>
                <a:spcPts val="200"/>
              </a:spcBef>
              <a:spcAft>
                <a:spcPts val="0"/>
              </a:spcAft>
              <a:tabLst>
                <a:tab pos="541338" algn="l"/>
              </a:tabLst>
            </a:pPr>
            <a:r>
              <a:rPr lang="de-DE" dirty="0">
                <a:solidFill>
                  <a:schemeClr val="tx1"/>
                </a:solidFill>
              </a:rPr>
              <a:t>Universität Stuttgart</a:t>
            </a:r>
          </a:p>
        </p:txBody>
      </p:sp>
      <p:sp>
        <p:nvSpPr>
          <p:cNvPr id="24" name="Textplatzhalt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2174400" y="3912292"/>
            <a:ext cx="3290054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Abteilung oder Institutsname</a:t>
            </a:r>
          </a:p>
        </p:txBody>
      </p:sp>
      <p:sp>
        <p:nvSpPr>
          <p:cNvPr id="25" name="Textplatzhalt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2707200" y="2757600"/>
            <a:ext cx="2747409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Adresse eingeben</a:t>
            </a:r>
          </a:p>
        </p:txBody>
      </p:sp>
    </p:spTree>
    <p:extLst>
      <p:ext uri="{BB962C8B-B14F-4D97-AF65-F5344CB8AC3E}">
        <p14:creationId xmlns:p14="http://schemas.microsoft.com/office/powerpoint/2010/main" val="99983445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itute_Schlussfolie 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bk object 16"/>
          <p:cNvSpPr/>
          <p:nvPr userDrawn="1"/>
        </p:nvSpPr>
        <p:spPr>
          <a:xfrm>
            <a:off x="0" y="0"/>
            <a:ext cx="9144000" cy="5715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lang="de-DE" dirty="0"/>
          </a:p>
        </p:txBody>
      </p:sp>
      <p:pic>
        <p:nvPicPr>
          <p:cNvPr id="14" name="Grafik 13"/>
          <p:cNvPicPr>
            <a:picLocks noChangeAspect="1"/>
          </p:cNvPicPr>
          <p:nvPr userDrawn="1"/>
        </p:nvPicPr>
        <p:blipFill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00" y="344528"/>
            <a:ext cx="2056867" cy="431998"/>
          </a:xfrm>
          <a:prstGeom prst="rect">
            <a:avLst/>
          </a:prstGeom>
        </p:spPr>
      </p:pic>
      <p:sp>
        <p:nvSpPr>
          <p:cNvPr id="6" name="Bildplatzhalter 7"/>
          <p:cNvSpPr>
            <a:spLocks noGrp="1" noChangeAspect="1"/>
          </p:cNvSpPr>
          <p:nvPr>
            <p:ph type="pic" sz="quarter" idx="14"/>
          </p:nvPr>
        </p:nvSpPr>
        <p:spPr>
          <a:xfrm>
            <a:off x="410400" y="2124000"/>
            <a:ext cx="1440000" cy="1440000"/>
          </a:xfrm>
          <a:prstGeom prst="ellipse">
            <a:avLst/>
          </a:prstGeom>
          <a:solidFill>
            <a:schemeClr val="bg1"/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16" name="Textfeld 15"/>
          <p:cNvSpPr txBox="1"/>
          <p:nvPr userDrawn="1"/>
        </p:nvSpPr>
        <p:spPr>
          <a:xfrm>
            <a:off x="396000" y="1512000"/>
            <a:ext cx="2160000" cy="324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 indent="0" defTabSz="685800">
              <a:lnSpc>
                <a:spcPct val="12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49263" indent="-27305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2pPr>
            <a:lvl3pPr marL="715963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3pPr>
            <a:lvl4pPr marL="987425" indent="-271463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4pPr>
            <a:lvl5pPr marL="1254125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lvl="0">
              <a:spcBef>
                <a:spcPts val="200"/>
              </a:spcBef>
              <a:spcAft>
                <a:spcPts val="0"/>
              </a:spcAft>
              <a:tabLst>
                <a:tab pos="541338" algn="l"/>
              </a:tabLst>
            </a:pPr>
            <a:r>
              <a:rPr lang="de-DE" sz="2000" b="1" dirty="0" err="1">
                <a:solidFill>
                  <a:schemeClr val="bg1"/>
                </a:solidFill>
              </a:rPr>
              <a:t>Thank</a:t>
            </a:r>
            <a:r>
              <a:rPr lang="de-DE" sz="2000" b="1" dirty="0">
                <a:solidFill>
                  <a:schemeClr val="bg1"/>
                </a:solidFill>
              </a:rPr>
              <a:t> </a:t>
            </a:r>
            <a:r>
              <a:rPr lang="de-DE" sz="2000" b="1" dirty="0" err="1">
                <a:solidFill>
                  <a:schemeClr val="bg1"/>
                </a:solidFill>
              </a:rPr>
              <a:t>you</a:t>
            </a:r>
            <a:r>
              <a:rPr lang="de-DE" sz="2000" b="1" dirty="0">
                <a:solidFill>
                  <a:schemeClr val="bg1"/>
                </a:solidFill>
              </a:rPr>
              <a:t>!</a:t>
            </a:r>
          </a:p>
        </p:txBody>
      </p:sp>
      <p:sp>
        <p:nvSpPr>
          <p:cNvPr id="17" name="Textplatzhalter 9"/>
          <p:cNvSpPr>
            <a:spLocks noGrp="1"/>
          </p:cNvSpPr>
          <p:nvPr>
            <p:ph type="body" sz="quarter" idx="13" hasCustomPrompt="1"/>
          </p:nvPr>
        </p:nvSpPr>
        <p:spPr>
          <a:xfrm>
            <a:off x="952451" y="648000"/>
            <a:ext cx="3561913" cy="483423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Institutsname max. 2-zeilig, bitte hier klicken und überschreiben</a:t>
            </a:r>
          </a:p>
        </p:txBody>
      </p:sp>
      <p:sp>
        <p:nvSpPr>
          <p:cNvPr id="18" name="Textplatzhalter 10"/>
          <p:cNvSpPr>
            <a:spLocks noGrp="1"/>
          </p:cNvSpPr>
          <p:nvPr>
            <p:ph type="body" sz="quarter" idx="20" hasCustomPrompt="1"/>
          </p:nvPr>
        </p:nvSpPr>
        <p:spPr>
          <a:xfrm>
            <a:off x="2174400" y="4168800"/>
            <a:ext cx="3290054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Adresse</a:t>
            </a:r>
            <a:endParaRPr lang="de-DE" dirty="0"/>
          </a:p>
        </p:txBody>
      </p:sp>
      <p:sp>
        <p:nvSpPr>
          <p:cNvPr id="20" name="Textplatzhalt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2174400" y="2325600"/>
            <a:ext cx="3290054" cy="2160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21" name="Textfeld 20"/>
          <p:cNvSpPr txBox="1"/>
          <p:nvPr userDrawn="1"/>
        </p:nvSpPr>
        <p:spPr>
          <a:xfrm>
            <a:off x="2174400" y="2757600"/>
            <a:ext cx="2211862" cy="80891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 indent="0" defTabSz="685800">
              <a:lnSpc>
                <a:spcPct val="12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49263" indent="-27305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2pPr>
            <a:lvl3pPr marL="715963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3pPr>
            <a:lvl4pPr marL="987425" indent="-271463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4pPr>
            <a:lvl5pPr marL="1254125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marL="0" marR="0" lvl="0" indent="0" algn="l" defTabSz="685800" rtl="0" eaLnBrk="1" fontAlgn="auto" latinLnBrk="0" hangingPunct="1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>
                <a:tab pos="541338" algn="l"/>
              </a:tabLst>
              <a:defRPr/>
            </a:pPr>
            <a:r>
              <a:rPr lang="de-DE" dirty="0">
                <a:solidFill>
                  <a:schemeClr val="bg1"/>
                </a:solidFill>
              </a:rPr>
              <a:t>E-Mail	</a:t>
            </a:r>
          </a:p>
          <a:p>
            <a:pPr marL="0" marR="0" lvl="0" indent="0" algn="l" defTabSz="685800" rtl="0" eaLnBrk="1" fontAlgn="auto" latinLnBrk="0" hangingPunct="1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>
                <a:tab pos="541338" algn="l"/>
              </a:tabLst>
              <a:defRPr/>
            </a:pPr>
            <a:r>
              <a:rPr lang="de-DE" dirty="0">
                <a:solidFill>
                  <a:schemeClr val="bg1"/>
                </a:solidFill>
              </a:rPr>
              <a:t>Telefon 	+49 (0) 711 685-</a:t>
            </a:r>
          </a:p>
          <a:p>
            <a:pPr marL="0" marR="0" lvl="0" indent="0" algn="l" defTabSz="685800" rtl="0" eaLnBrk="1" fontAlgn="auto" latinLnBrk="0" hangingPunct="1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>
                <a:tab pos="541338" algn="l"/>
              </a:tabLst>
              <a:defRPr/>
            </a:pPr>
            <a:r>
              <a:rPr lang="de-DE" dirty="0">
                <a:solidFill>
                  <a:schemeClr val="bg1"/>
                </a:solidFill>
              </a:rPr>
              <a:t>www.</a:t>
            </a:r>
          </a:p>
        </p:txBody>
      </p:sp>
      <p:sp>
        <p:nvSpPr>
          <p:cNvPr id="22" name="Textplatzhalt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3832914" y="3000220"/>
            <a:ext cx="649267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###-##</a:t>
            </a:r>
          </a:p>
        </p:txBody>
      </p:sp>
      <p:sp>
        <p:nvSpPr>
          <p:cNvPr id="23" name="Textplatzhalter 10"/>
          <p:cNvSpPr>
            <a:spLocks noGrp="1"/>
          </p:cNvSpPr>
          <p:nvPr>
            <p:ph type="body" sz="quarter" idx="17" hasCustomPrompt="1"/>
          </p:nvPr>
        </p:nvSpPr>
        <p:spPr>
          <a:xfrm>
            <a:off x="2556000" y="3249157"/>
            <a:ext cx="1926181" cy="177337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Adresse eingeben</a:t>
            </a:r>
          </a:p>
        </p:txBody>
      </p:sp>
      <p:sp>
        <p:nvSpPr>
          <p:cNvPr id="24" name="Textfeld 23"/>
          <p:cNvSpPr txBox="1"/>
          <p:nvPr userDrawn="1"/>
        </p:nvSpPr>
        <p:spPr>
          <a:xfrm>
            <a:off x="2174400" y="3693600"/>
            <a:ext cx="2500012" cy="21869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 indent="0" defTabSz="685800">
              <a:lnSpc>
                <a:spcPct val="12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49263" indent="-27305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2pPr>
            <a:lvl3pPr marL="715963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3pPr>
            <a:lvl4pPr marL="987425" indent="-271463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4pPr>
            <a:lvl5pPr marL="1254125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lvl="0">
              <a:spcBef>
                <a:spcPts val="200"/>
              </a:spcBef>
              <a:spcAft>
                <a:spcPts val="0"/>
              </a:spcAft>
              <a:tabLst>
                <a:tab pos="541338" algn="l"/>
              </a:tabLst>
            </a:pPr>
            <a:r>
              <a:rPr lang="de-DE">
                <a:solidFill>
                  <a:schemeClr val="bg1"/>
                </a:solidFill>
              </a:rPr>
              <a:t>Universität Stuttgart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25" name="Textplatzhalt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2174400" y="3912292"/>
            <a:ext cx="3290054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Abteilung oder Institutsname</a:t>
            </a:r>
            <a:endParaRPr lang="de-DE" dirty="0"/>
          </a:p>
        </p:txBody>
      </p:sp>
      <p:sp>
        <p:nvSpPr>
          <p:cNvPr id="26" name="Textplatzhalt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2707200" y="2757600"/>
            <a:ext cx="2747409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Adresse eingeben</a:t>
            </a:r>
          </a:p>
        </p:txBody>
      </p:sp>
    </p:spTree>
    <p:extLst>
      <p:ext uri="{BB962C8B-B14F-4D97-AF65-F5344CB8AC3E}">
        <p14:creationId xmlns:p14="http://schemas.microsoft.com/office/powerpoint/2010/main" val="138773809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1"/>
          </p:nvPr>
        </p:nvSpPr>
        <p:spPr>
          <a:xfrm>
            <a:off x="7740352" y="5518994"/>
            <a:ext cx="1152128" cy="123111"/>
          </a:xfrm>
          <a:prstGeom prst="rect">
            <a:avLst/>
          </a:prstGeom>
        </p:spPr>
        <p:txBody>
          <a:bodyPr/>
          <a:lstStyle/>
          <a:p>
            <a:fld id="{B6BECD02-1E3F-4E4B-93EF-F431C7D276AE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2"/>
          </p:nvPr>
        </p:nvSpPr>
        <p:spPr>
          <a:xfrm>
            <a:off x="2195736" y="5521197"/>
            <a:ext cx="5400600" cy="123111"/>
          </a:xfrm>
          <a:prstGeom prst="rect">
            <a:avLst/>
          </a:prstGeom>
        </p:spPr>
        <p:txBody>
          <a:bodyPr/>
          <a:lstStyle/>
          <a:p>
            <a:r>
              <a:rPr lang="en-US" noProof="0"/>
              <a:t>Steffen Staab, Universität Stuttgart, @ststaab, https://www.ipvs.uni-stuttgart.de/departments/ac/</a:t>
            </a:r>
          </a:p>
        </p:txBody>
      </p:sp>
    </p:spTree>
    <p:extLst>
      <p:ext uri="{BB962C8B-B14F-4D97-AF65-F5344CB8AC3E}">
        <p14:creationId xmlns:p14="http://schemas.microsoft.com/office/powerpoint/2010/main" val="127186212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8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1"/>
          </p:nvPr>
        </p:nvSpPr>
        <p:spPr>
          <a:xfrm>
            <a:off x="7740352" y="5518994"/>
            <a:ext cx="1152128" cy="123111"/>
          </a:xfrm>
          <a:prstGeom prst="rect">
            <a:avLst/>
          </a:prstGeom>
        </p:spPr>
        <p:txBody>
          <a:bodyPr/>
          <a:lstStyle/>
          <a:p>
            <a:fld id="{B6BECD02-1E3F-4E4B-93EF-F431C7D276AE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2"/>
          </p:nvPr>
        </p:nvSpPr>
        <p:spPr>
          <a:xfrm>
            <a:off x="2195736" y="5521197"/>
            <a:ext cx="5400600" cy="123111"/>
          </a:xfrm>
          <a:prstGeom prst="rect">
            <a:avLst/>
          </a:prstGeom>
        </p:spPr>
        <p:txBody>
          <a:bodyPr/>
          <a:lstStyle/>
          <a:p>
            <a:r>
              <a:rPr lang="en-US" noProof="0"/>
              <a:t>Steffen Staab, Universität Stuttgart, @ststaab, https://www.ipvs.uni-stuttgart.de/departments/ac/</a:t>
            </a:r>
          </a:p>
        </p:txBody>
      </p:sp>
    </p:spTree>
    <p:extLst>
      <p:ext uri="{BB962C8B-B14F-4D97-AF65-F5344CB8AC3E}">
        <p14:creationId xmlns:p14="http://schemas.microsoft.com/office/powerpoint/2010/main" val="52529504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9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1"/>
          </p:nvPr>
        </p:nvSpPr>
        <p:spPr>
          <a:xfrm>
            <a:off x="7740352" y="5518994"/>
            <a:ext cx="1152128" cy="123111"/>
          </a:xfrm>
          <a:prstGeom prst="rect">
            <a:avLst/>
          </a:prstGeom>
        </p:spPr>
        <p:txBody>
          <a:bodyPr/>
          <a:lstStyle/>
          <a:p>
            <a:fld id="{B6BECD02-1E3F-4E4B-93EF-F431C7D276AE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2"/>
          </p:nvPr>
        </p:nvSpPr>
        <p:spPr>
          <a:xfrm>
            <a:off x="2195736" y="5521197"/>
            <a:ext cx="5400600" cy="123111"/>
          </a:xfrm>
          <a:prstGeom prst="rect">
            <a:avLst/>
          </a:prstGeom>
        </p:spPr>
        <p:txBody>
          <a:bodyPr/>
          <a:lstStyle/>
          <a:p>
            <a:r>
              <a:rPr lang="en-US" noProof="0"/>
              <a:t>Steffen Staab, Universität Stuttgart, @ststaab, https://www.ipvs.uni-stuttgart.de/departments/ac/</a:t>
            </a:r>
          </a:p>
        </p:txBody>
      </p:sp>
    </p:spTree>
    <p:extLst>
      <p:ext uri="{BB962C8B-B14F-4D97-AF65-F5344CB8AC3E}">
        <p14:creationId xmlns:p14="http://schemas.microsoft.com/office/powerpoint/2010/main" val="113591593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0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1"/>
          </p:nvPr>
        </p:nvSpPr>
        <p:spPr>
          <a:xfrm>
            <a:off x="7740352" y="5518994"/>
            <a:ext cx="1152128" cy="123111"/>
          </a:xfrm>
          <a:prstGeom prst="rect">
            <a:avLst/>
          </a:prstGeom>
        </p:spPr>
        <p:txBody>
          <a:bodyPr/>
          <a:lstStyle/>
          <a:p>
            <a:fld id="{B6BECD02-1E3F-4E4B-93EF-F431C7D276AE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2"/>
          </p:nvPr>
        </p:nvSpPr>
        <p:spPr>
          <a:xfrm>
            <a:off x="2195736" y="5521197"/>
            <a:ext cx="5400600" cy="123111"/>
          </a:xfrm>
          <a:prstGeom prst="rect">
            <a:avLst/>
          </a:prstGeom>
        </p:spPr>
        <p:txBody>
          <a:bodyPr/>
          <a:lstStyle/>
          <a:p>
            <a:r>
              <a:rPr lang="en-US" noProof="0"/>
              <a:t>Steffen Staab, Universität Stuttgart, @ststaab, https://www.ipvs.uni-stuttgart.de/departments/ac/</a:t>
            </a:r>
          </a:p>
        </p:txBody>
      </p:sp>
    </p:spTree>
    <p:extLst>
      <p:ext uri="{BB962C8B-B14F-4D97-AF65-F5344CB8AC3E}">
        <p14:creationId xmlns:p14="http://schemas.microsoft.com/office/powerpoint/2010/main" val="51950524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1"/>
          </p:nvPr>
        </p:nvSpPr>
        <p:spPr>
          <a:xfrm>
            <a:off x="7740352" y="5518994"/>
            <a:ext cx="1152128" cy="123111"/>
          </a:xfrm>
          <a:prstGeom prst="rect">
            <a:avLst/>
          </a:prstGeom>
        </p:spPr>
        <p:txBody>
          <a:bodyPr/>
          <a:lstStyle/>
          <a:p>
            <a:fld id="{B6BECD02-1E3F-4E4B-93EF-F431C7D276AE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2"/>
          </p:nvPr>
        </p:nvSpPr>
        <p:spPr>
          <a:xfrm>
            <a:off x="2195736" y="5521197"/>
            <a:ext cx="5400600" cy="123111"/>
          </a:xfrm>
          <a:prstGeom prst="rect">
            <a:avLst/>
          </a:prstGeom>
        </p:spPr>
        <p:txBody>
          <a:bodyPr/>
          <a:lstStyle/>
          <a:p>
            <a:r>
              <a:rPr lang="en-US" noProof="0"/>
              <a:t>Steffen Staab, Universität Stuttgart, @ststaab, https://www.ipvs.uni-stuttgart.de/departments/ac/</a:t>
            </a:r>
          </a:p>
        </p:txBody>
      </p:sp>
    </p:spTree>
    <p:extLst>
      <p:ext uri="{BB962C8B-B14F-4D97-AF65-F5344CB8AC3E}">
        <p14:creationId xmlns:p14="http://schemas.microsoft.com/office/powerpoint/2010/main" val="259446351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2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1"/>
          </p:nvPr>
        </p:nvSpPr>
        <p:spPr>
          <a:xfrm>
            <a:off x="7740352" y="5518994"/>
            <a:ext cx="1152128" cy="123111"/>
          </a:xfrm>
          <a:prstGeom prst="rect">
            <a:avLst/>
          </a:prstGeom>
        </p:spPr>
        <p:txBody>
          <a:bodyPr/>
          <a:lstStyle/>
          <a:p>
            <a:fld id="{B6BECD02-1E3F-4E4B-93EF-F431C7D276AE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2"/>
          </p:nvPr>
        </p:nvSpPr>
        <p:spPr>
          <a:xfrm>
            <a:off x="2195736" y="5521197"/>
            <a:ext cx="5400600" cy="123111"/>
          </a:xfrm>
          <a:prstGeom prst="rect">
            <a:avLst/>
          </a:prstGeom>
        </p:spPr>
        <p:txBody>
          <a:bodyPr/>
          <a:lstStyle/>
          <a:p>
            <a:r>
              <a:rPr lang="en-US" noProof="0"/>
              <a:t>Steffen Staab, Universität Stuttgart, @ststaab, https://www.ipvs.uni-stuttgart.de/departments/ac/</a:t>
            </a:r>
          </a:p>
        </p:txBody>
      </p:sp>
    </p:spTree>
    <p:extLst>
      <p:ext uri="{BB962C8B-B14F-4D97-AF65-F5344CB8AC3E}">
        <p14:creationId xmlns:p14="http://schemas.microsoft.com/office/powerpoint/2010/main" val="19048604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3 Institute Bild im Kre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 userDrawn="1"/>
        </p:nvSpPr>
        <p:spPr>
          <a:xfrm>
            <a:off x="0" y="1407600"/>
            <a:ext cx="9144000" cy="430739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5" name="Bildplatzhalter 4"/>
          <p:cNvSpPr>
            <a:spLocks noGrp="1"/>
          </p:cNvSpPr>
          <p:nvPr>
            <p:ph type="pic" sz="quarter" idx="15"/>
          </p:nvPr>
        </p:nvSpPr>
        <p:spPr>
          <a:xfrm>
            <a:off x="4970584" y="1004398"/>
            <a:ext cx="3913200" cy="391208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pic>
        <p:nvPicPr>
          <p:cNvPr id="11" name="Grafik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00" y="344528"/>
            <a:ext cx="2056867" cy="431998"/>
          </a:xfrm>
          <a:prstGeom prst="rect">
            <a:avLst/>
          </a:prstGeom>
        </p:spPr>
      </p:pic>
      <p:sp>
        <p:nvSpPr>
          <p:cNvPr id="10" name="Textplatzhalter 9"/>
          <p:cNvSpPr>
            <a:spLocks noGrp="1"/>
          </p:cNvSpPr>
          <p:nvPr>
            <p:ph type="body" sz="quarter" idx="13" hasCustomPrompt="1"/>
          </p:nvPr>
        </p:nvSpPr>
        <p:spPr>
          <a:xfrm>
            <a:off x="952451" y="648000"/>
            <a:ext cx="3561913" cy="483423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200"/>
            </a:lvl1pPr>
          </a:lstStyle>
          <a:p>
            <a:pPr lvl="0"/>
            <a:r>
              <a:rPr lang="de-DE" dirty="0"/>
              <a:t>Institutsname max. 2-zeilig, bitte hier klicken und überschreiben</a:t>
            </a:r>
          </a:p>
        </p:txBody>
      </p:sp>
      <p:sp>
        <p:nvSpPr>
          <p:cNvPr id="9" name="Bildplatzhalt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7437800" y="4050000"/>
            <a:ext cx="1329711" cy="132971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/>
          <a:lstStyle>
            <a:lvl1pPr marL="0" indent="0">
              <a:buFontTx/>
              <a:buNone/>
              <a:defRPr sz="900" baseline="0"/>
            </a:lvl1pPr>
          </a:lstStyle>
          <a:p>
            <a:r>
              <a:rPr lang="de-DE" dirty="0" err="1"/>
              <a:t>Sublogo</a:t>
            </a:r>
            <a:r>
              <a:rPr lang="de-DE" dirty="0"/>
              <a:t> einfügen</a:t>
            </a:r>
          </a:p>
        </p:txBody>
      </p:sp>
      <p:sp>
        <p:nvSpPr>
          <p:cNvPr id="13" name="Textplatzhalter 6"/>
          <p:cNvSpPr>
            <a:spLocks noGrp="1"/>
          </p:cNvSpPr>
          <p:nvPr>
            <p:ph type="body" sz="quarter" idx="17" hasCustomPrompt="1"/>
          </p:nvPr>
        </p:nvSpPr>
        <p:spPr>
          <a:xfrm>
            <a:off x="388205" y="1618406"/>
            <a:ext cx="4536000" cy="2929317"/>
          </a:xfrm>
        </p:spPr>
        <p:txBody>
          <a:bodyPr anchor="t"/>
          <a:lstStyle>
            <a:lvl1pPr marL="0" indent="0">
              <a:lnSpc>
                <a:spcPct val="90000"/>
              </a:lnSpc>
              <a:spcBef>
                <a:spcPts val="0"/>
              </a:spcBef>
              <a:buFontTx/>
              <a:buNone/>
              <a:defRPr sz="2800" b="1">
                <a:solidFill>
                  <a:schemeClr val="bg1"/>
                </a:solidFill>
              </a:defRPr>
            </a:lvl1pPr>
            <a:lvl2pPr marL="176213" indent="0">
              <a:buFontTx/>
              <a:buNone/>
              <a:defRPr sz="2800" b="1">
                <a:solidFill>
                  <a:schemeClr val="bg1"/>
                </a:solidFill>
              </a:defRPr>
            </a:lvl2pPr>
            <a:lvl3pPr marL="360362" indent="0">
              <a:buFontTx/>
              <a:buNone/>
              <a:defRPr sz="2800" b="1">
                <a:solidFill>
                  <a:schemeClr val="bg1"/>
                </a:solidFill>
              </a:defRPr>
            </a:lvl3pPr>
            <a:lvl4pPr marL="536575" indent="0">
              <a:buFontTx/>
              <a:buNone/>
              <a:defRPr sz="2800" b="1">
                <a:solidFill>
                  <a:schemeClr val="bg1"/>
                </a:solidFill>
              </a:defRPr>
            </a:lvl4pPr>
            <a:lvl5pPr marL="720725" indent="0">
              <a:buFontTx/>
              <a:buNone/>
              <a:defRPr sz="2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8" hasCustomPrompt="1"/>
          </p:nvPr>
        </p:nvSpPr>
        <p:spPr>
          <a:xfrm>
            <a:off x="388938" y="4625216"/>
            <a:ext cx="4535487" cy="654050"/>
          </a:xfrm>
        </p:spPr>
        <p:txBody>
          <a:bodyPr/>
          <a:lstStyle>
            <a:lvl1pPr marL="0" indent="0">
              <a:lnSpc>
                <a:spcPct val="110000"/>
              </a:lnSpc>
              <a:spcBef>
                <a:spcPts val="0"/>
              </a:spcBef>
              <a:buFontTx/>
              <a:buNone/>
              <a:defRPr sz="1600">
                <a:solidFill>
                  <a:schemeClr val="bg1"/>
                </a:solidFill>
              </a:defRPr>
            </a:lvl1pPr>
            <a:lvl2pPr marL="0" indent="0">
              <a:buFontTx/>
              <a:buNone/>
              <a:defRPr sz="1600">
                <a:solidFill>
                  <a:schemeClr val="bg1"/>
                </a:solidFill>
              </a:defRPr>
            </a:lvl2pPr>
            <a:lvl3pPr marL="0" indent="0">
              <a:buFontTx/>
              <a:buNone/>
              <a:defRPr sz="1600">
                <a:solidFill>
                  <a:schemeClr val="bg1"/>
                </a:solidFill>
              </a:defRPr>
            </a:lvl3pPr>
            <a:lvl4pPr marL="0" indent="0">
              <a:buFontTx/>
              <a:buNone/>
              <a:defRPr sz="1600">
                <a:solidFill>
                  <a:schemeClr val="bg1"/>
                </a:solidFill>
              </a:defRPr>
            </a:lvl4pPr>
            <a:lvl5pPr marL="0" indent="0">
              <a:buFontTx/>
              <a:buNone/>
              <a:defRPr sz="1600">
                <a:solidFill>
                  <a:schemeClr val="bg1"/>
                </a:solidFill>
              </a:defRPr>
            </a:lvl5pPr>
          </a:lstStyle>
          <a:p>
            <a:r>
              <a:rPr lang="de-DE"/>
              <a:t>Formatvorlage des Untertitelmasters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151125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3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1"/>
          </p:nvPr>
        </p:nvSpPr>
        <p:spPr>
          <a:xfrm>
            <a:off x="7740352" y="5518994"/>
            <a:ext cx="1152128" cy="123111"/>
          </a:xfrm>
          <a:prstGeom prst="rect">
            <a:avLst/>
          </a:prstGeom>
        </p:spPr>
        <p:txBody>
          <a:bodyPr/>
          <a:lstStyle/>
          <a:p>
            <a:fld id="{B6BECD02-1E3F-4E4B-93EF-F431C7D276AE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2"/>
          </p:nvPr>
        </p:nvSpPr>
        <p:spPr>
          <a:xfrm>
            <a:off x="2195736" y="5521197"/>
            <a:ext cx="5400600" cy="123111"/>
          </a:xfrm>
          <a:prstGeom prst="rect">
            <a:avLst/>
          </a:prstGeom>
        </p:spPr>
        <p:txBody>
          <a:bodyPr/>
          <a:lstStyle/>
          <a:p>
            <a:r>
              <a:rPr lang="en-US" noProof="0"/>
              <a:t>Steffen Staab, Universität Stuttgart, @ststaab, https://www.ipvs.uni-stuttgart.de/departments/ac/</a:t>
            </a:r>
          </a:p>
        </p:txBody>
      </p:sp>
    </p:spTree>
    <p:extLst>
      <p:ext uri="{BB962C8B-B14F-4D97-AF65-F5344CB8AC3E}">
        <p14:creationId xmlns:p14="http://schemas.microsoft.com/office/powerpoint/2010/main" val="143584094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4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1"/>
          </p:nvPr>
        </p:nvSpPr>
        <p:spPr>
          <a:xfrm>
            <a:off x="8584504" y="5518994"/>
            <a:ext cx="307976" cy="123111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46FF9E5C-6635-B34C-AAD0-B82EFCB7B5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2"/>
          </p:nvPr>
        </p:nvSpPr>
        <p:spPr>
          <a:xfrm>
            <a:off x="2195736" y="5521197"/>
            <a:ext cx="5400600" cy="123111"/>
          </a:xfrm>
          <a:prstGeom prst="rect">
            <a:avLst/>
          </a:prstGeom>
        </p:spPr>
        <p:txBody>
          <a:bodyPr/>
          <a:lstStyle/>
          <a:p>
            <a:r>
              <a:rPr lang="en-US" noProof="0"/>
              <a:t>Steffen Staab, Universität Stuttgart, @ststaab, https://www.ipvs.uni-stuttgart.de/departments/ac/</a:t>
            </a:r>
          </a:p>
        </p:txBody>
      </p:sp>
      <p:sp>
        <p:nvSpPr>
          <p:cNvPr id="6" name="Foliennummernplatzhalter 8">
            <a:extLst>
              <a:ext uri="{FF2B5EF4-FFF2-40B4-BE49-F238E27FC236}">
                <a16:creationId xmlns:a16="http://schemas.microsoft.com/office/drawing/2014/main" id="{9CA946FD-5314-B140-B0D4-33E76329AE60}"/>
              </a:ext>
            </a:extLst>
          </p:cNvPr>
          <p:cNvSpPr txBox="1">
            <a:spLocks/>
          </p:cNvSpPr>
          <p:nvPr userDrawn="1"/>
        </p:nvSpPr>
        <p:spPr>
          <a:xfrm>
            <a:off x="7885134" y="5523195"/>
            <a:ext cx="532355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en-US"/>
            </a:defPPr>
            <a:lvl1pPr marL="0" algn="r" defTabSz="713232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30.04.20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912516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5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1"/>
          </p:nvPr>
        </p:nvSpPr>
        <p:spPr>
          <a:xfrm>
            <a:off x="7740352" y="5518994"/>
            <a:ext cx="1152128" cy="123111"/>
          </a:xfrm>
          <a:prstGeom prst="rect">
            <a:avLst/>
          </a:prstGeom>
        </p:spPr>
        <p:txBody>
          <a:bodyPr/>
          <a:lstStyle/>
          <a:p>
            <a:fld id="{B6BECD02-1E3F-4E4B-93EF-F431C7D276AE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2"/>
          </p:nvPr>
        </p:nvSpPr>
        <p:spPr>
          <a:xfrm>
            <a:off x="2195736" y="5521197"/>
            <a:ext cx="5400600" cy="123111"/>
          </a:xfrm>
          <a:prstGeom prst="rect">
            <a:avLst/>
          </a:prstGeom>
        </p:spPr>
        <p:txBody>
          <a:bodyPr/>
          <a:lstStyle/>
          <a:p>
            <a:r>
              <a:rPr lang="en-US" noProof="0"/>
              <a:t>Steffen Staab, Universität Stuttgart, @ststaab, https://www.ipvs.uni-stuttgart.de/departments/ac/</a:t>
            </a:r>
          </a:p>
        </p:txBody>
      </p:sp>
    </p:spTree>
    <p:extLst>
      <p:ext uri="{BB962C8B-B14F-4D97-AF65-F5344CB8AC3E}">
        <p14:creationId xmlns:p14="http://schemas.microsoft.com/office/powerpoint/2010/main" val="1673499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4 Institute Bild im Kre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 userDrawn="1"/>
        </p:nvSpPr>
        <p:spPr>
          <a:xfrm>
            <a:off x="0" y="1407601"/>
            <a:ext cx="9144000" cy="367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5" name="Bildplatzhalter 4"/>
          <p:cNvSpPr>
            <a:spLocks noGrp="1"/>
          </p:cNvSpPr>
          <p:nvPr>
            <p:ph type="pic" sz="quarter" idx="15"/>
          </p:nvPr>
        </p:nvSpPr>
        <p:spPr>
          <a:xfrm>
            <a:off x="4970584" y="1004398"/>
            <a:ext cx="3913200" cy="391208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7" name="Bildplatzhalter 6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7253288" y="5216941"/>
            <a:ext cx="1422400" cy="368348"/>
          </a:xfrm>
        </p:spPr>
        <p:txBody>
          <a:bodyPr/>
          <a:lstStyle>
            <a:lvl1pPr marL="0" indent="0">
              <a:buFontTx/>
              <a:buNone/>
              <a:defRPr sz="1100" baseline="0"/>
            </a:lvl1pPr>
          </a:lstStyle>
          <a:p>
            <a:r>
              <a:rPr lang="de-DE" dirty="0" err="1"/>
              <a:t>Sublogo</a:t>
            </a:r>
            <a:r>
              <a:rPr lang="de-DE" dirty="0"/>
              <a:t> einfügen</a:t>
            </a:r>
          </a:p>
        </p:txBody>
      </p:sp>
      <p:pic>
        <p:nvPicPr>
          <p:cNvPr id="11" name="Grafik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00" y="344528"/>
            <a:ext cx="2056867" cy="431998"/>
          </a:xfrm>
          <a:prstGeom prst="rect">
            <a:avLst/>
          </a:prstGeom>
        </p:spPr>
      </p:pic>
      <p:sp>
        <p:nvSpPr>
          <p:cNvPr id="10" name="Textplatzhalter 9"/>
          <p:cNvSpPr>
            <a:spLocks noGrp="1"/>
          </p:cNvSpPr>
          <p:nvPr>
            <p:ph type="body" sz="quarter" idx="13" hasCustomPrompt="1"/>
          </p:nvPr>
        </p:nvSpPr>
        <p:spPr>
          <a:xfrm>
            <a:off x="952451" y="648000"/>
            <a:ext cx="3561913" cy="483423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200"/>
            </a:lvl1pPr>
          </a:lstStyle>
          <a:p>
            <a:pPr lvl="0"/>
            <a:r>
              <a:rPr lang="de-DE" dirty="0"/>
              <a:t>Institutsname max. 2-zeilig, bitte hier klicken und überschreiben</a:t>
            </a:r>
          </a:p>
        </p:txBody>
      </p:sp>
      <p:sp>
        <p:nvSpPr>
          <p:cNvPr id="13" name="Textplatzhalter 6"/>
          <p:cNvSpPr>
            <a:spLocks noGrp="1"/>
          </p:cNvSpPr>
          <p:nvPr>
            <p:ph type="body" sz="quarter" idx="16" hasCustomPrompt="1"/>
          </p:nvPr>
        </p:nvSpPr>
        <p:spPr>
          <a:xfrm>
            <a:off x="388207" y="1618407"/>
            <a:ext cx="4534828" cy="2712640"/>
          </a:xfrm>
        </p:spPr>
        <p:txBody>
          <a:bodyPr anchor="t"/>
          <a:lstStyle>
            <a:lvl1pPr marL="0" indent="0">
              <a:lnSpc>
                <a:spcPct val="90000"/>
              </a:lnSpc>
              <a:spcBef>
                <a:spcPts val="0"/>
              </a:spcBef>
              <a:buFontTx/>
              <a:buNone/>
              <a:defRPr sz="2800" b="1">
                <a:solidFill>
                  <a:schemeClr val="bg1"/>
                </a:solidFill>
              </a:defRPr>
            </a:lvl1pPr>
            <a:lvl2pPr marL="176213" indent="0">
              <a:buFontTx/>
              <a:buNone/>
              <a:defRPr sz="2800" b="1">
                <a:solidFill>
                  <a:schemeClr val="bg1"/>
                </a:solidFill>
              </a:defRPr>
            </a:lvl2pPr>
            <a:lvl3pPr marL="360362" indent="0">
              <a:buFontTx/>
              <a:buNone/>
              <a:defRPr sz="2800" b="1">
                <a:solidFill>
                  <a:schemeClr val="bg1"/>
                </a:solidFill>
              </a:defRPr>
            </a:lvl3pPr>
            <a:lvl4pPr marL="536575" indent="0">
              <a:buFontTx/>
              <a:buNone/>
              <a:defRPr sz="2800" b="1">
                <a:solidFill>
                  <a:schemeClr val="bg1"/>
                </a:solidFill>
              </a:defRPr>
            </a:lvl4pPr>
            <a:lvl5pPr marL="720725" indent="0">
              <a:buFontTx/>
              <a:buNone/>
              <a:defRPr sz="2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15" name="Textplatzhalter 7"/>
          <p:cNvSpPr>
            <a:spLocks noGrp="1"/>
          </p:cNvSpPr>
          <p:nvPr>
            <p:ph type="body" sz="quarter" idx="18" hasCustomPrompt="1"/>
          </p:nvPr>
        </p:nvSpPr>
        <p:spPr>
          <a:xfrm>
            <a:off x="388938" y="4425551"/>
            <a:ext cx="4535487" cy="654050"/>
          </a:xfrm>
        </p:spPr>
        <p:txBody>
          <a:bodyPr/>
          <a:lstStyle>
            <a:lvl1pPr marL="0" indent="0">
              <a:lnSpc>
                <a:spcPct val="110000"/>
              </a:lnSpc>
              <a:spcBef>
                <a:spcPts val="0"/>
              </a:spcBef>
              <a:buFontTx/>
              <a:buNone/>
              <a:defRPr sz="1600">
                <a:solidFill>
                  <a:schemeClr val="bg1"/>
                </a:solidFill>
              </a:defRPr>
            </a:lvl1pPr>
            <a:lvl2pPr marL="0" indent="0">
              <a:buFontTx/>
              <a:buNone/>
              <a:defRPr sz="1600">
                <a:solidFill>
                  <a:schemeClr val="bg1"/>
                </a:solidFill>
              </a:defRPr>
            </a:lvl2pPr>
            <a:lvl3pPr marL="0" indent="0">
              <a:buFontTx/>
              <a:buNone/>
              <a:defRPr sz="1600">
                <a:solidFill>
                  <a:schemeClr val="bg1"/>
                </a:solidFill>
              </a:defRPr>
            </a:lvl3pPr>
            <a:lvl4pPr marL="0" indent="0">
              <a:buFontTx/>
              <a:buNone/>
              <a:defRPr sz="1600">
                <a:solidFill>
                  <a:schemeClr val="bg1"/>
                </a:solidFill>
              </a:defRPr>
            </a:lvl4pPr>
            <a:lvl5pPr marL="0" indent="0">
              <a:buFontTx/>
              <a:buNone/>
              <a:defRPr sz="1600">
                <a:solidFill>
                  <a:schemeClr val="bg1"/>
                </a:solidFill>
              </a:defRPr>
            </a:lvl5pPr>
          </a:lstStyle>
          <a:p>
            <a:r>
              <a:rPr lang="de-DE"/>
              <a:t>Formatvorlage des Untertitelmasters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651608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66724" y="259370"/>
            <a:ext cx="8245475" cy="576000"/>
          </a:xfrm>
        </p:spPr>
        <p:txBody>
          <a:bodyPr/>
          <a:lstStyle>
            <a:lvl1pPr>
              <a:defRPr sz="2400"/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000"/>
            </a:lvl1pPr>
          </a:lstStyle>
          <a:p>
            <a:pPr lvl="0"/>
            <a:r>
              <a:rPr lang="de-DE" dirty="0"/>
              <a:t>Mastertextformat bearbeiten
Zweite Ebene
Dritte Ebene
Vierte Ebene
Fünfte Ebene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01.05.20</a:t>
            </a:r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Steffen Staab, Universität Stuttgart, @</a:t>
            </a:r>
            <a:r>
              <a:rPr lang="en-US" dirty="0" err="1"/>
              <a:t>ststaab</a:t>
            </a:r>
            <a:r>
              <a:rPr lang="en-US" dirty="0"/>
              <a:t>, </a:t>
            </a:r>
            <a:r>
              <a:rPr lang="de-DE" dirty="0">
                <a:hlinkClick r:id="rId2"/>
              </a:rPr>
              <a:t>https://www.ipvs.uni-stuttgart.de/departments/ac/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‹#›</a:t>
            </a:fld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632320"/>
            <a:ext cx="8244200" cy="276225"/>
          </a:xfrm>
        </p:spPr>
        <p:txBody>
          <a:bodyPr lIns="0" tIns="0" rIns="0" bIns="0"/>
          <a:lstStyle>
            <a:lvl1pPr marL="0" indent="0">
              <a:buNone/>
              <a:defRPr sz="20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281450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2zeilig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
Zweite Ebene
Dritte Ebene
Vierte Ebene
Fünfte Ebene</a:t>
            </a:r>
            <a:endParaRPr 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01.05.20</a:t>
            </a:r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Steffen Staab, Universität Stuttgart, @</a:t>
            </a:r>
            <a:r>
              <a:rPr lang="en-US" dirty="0" err="1"/>
              <a:t>ststaab</a:t>
            </a:r>
            <a:r>
              <a:rPr lang="en-US" dirty="0"/>
              <a:t>, </a:t>
            </a:r>
            <a:r>
              <a:rPr lang="de-DE" dirty="0">
                <a:hlinkClick r:id="rId2"/>
              </a:rPr>
              <a:t>https://www.ipvs.uni-stuttgart.de/departments/ac/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‹#›</a:t>
            </a:fld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0152840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Kap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k object 16"/>
          <p:cNvSpPr/>
          <p:nvPr userDrawn="1"/>
        </p:nvSpPr>
        <p:spPr>
          <a:xfrm>
            <a:off x="0" y="0"/>
            <a:ext cx="9144000" cy="5715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lang="de-DE" dirty="0"/>
          </a:p>
        </p:txBody>
      </p:sp>
      <p:sp>
        <p:nvSpPr>
          <p:cNvPr id="8" name="bk object 17"/>
          <p:cNvSpPr/>
          <p:nvPr userDrawn="1"/>
        </p:nvSpPr>
        <p:spPr>
          <a:xfrm>
            <a:off x="1279949" y="0"/>
            <a:ext cx="6544309" cy="3926204"/>
          </a:xfrm>
          <a:custGeom>
            <a:avLst/>
            <a:gdLst/>
            <a:ahLst/>
            <a:cxnLst/>
            <a:rect l="l" t="t" r="r" b="b"/>
            <a:pathLst>
              <a:path w="6544309" h="3926204">
                <a:moveTo>
                  <a:pt x="68016" y="0"/>
                </a:moveTo>
                <a:lnTo>
                  <a:pt x="42823" y="123182"/>
                </a:lnTo>
                <a:lnTo>
                  <a:pt x="10846" y="385553"/>
                </a:lnTo>
                <a:lnTo>
                  <a:pt x="0" y="653897"/>
                </a:lnTo>
                <a:lnTo>
                  <a:pt x="10846" y="922242"/>
                </a:lnTo>
                <a:lnTo>
                  <a:pt x="42823" y="1184612"/>
                </a:lnTo>
                <a:lnTo>
                  <a:pt x="95089" y="1440166"/>
                </a:lnTo>
                <a:lnTo>
                  <a:pt x="166802" y="1688062"/>
                </a:lnTo>
                <a:lnTo>
                  <a:pt x="257120" y="1927457"/>
                </a:lnTo>
                <a:lnTo>
                  <a:pt x="365200" y="2157510"/>
                </a:lnTo>
                <a:lnTo>
                  <a:pt x="490201" y="2377378"/>
                </a:lnTo>
                <a:lnTo>
                  <a:pt x="631281" y="2586220"/>
                </a:lnTo>
                <a:lnTo>
                  <a:pt x="787597" y="2783193"/>
                </a:lnTo>
                <a:lnTo>
                  <a:pt x="958308" y="2967456"/>
                </a:lnTo>
                <a:lnTo>
                  <a:pt x="1142571" y="3138167"/>
                </a:lnTo>
                <a:lnTo>
                  <a:pt x="1339545" y="3294482"/>
                </a:lnTo>
                <a:lnTo>
                  <a:pt x="1548387" y="3435561"/>
                </a:lnTo>
                <a:lnTo>
                  <a:pt x="1768256" y="3560562"/>
                </a:lnTo>
                <a:lnTo>
                  <a:pt x="1998308" y="3668642"/>
                </a:lnTo>
                <a:lnTo>
                  <a:pt x="2237703" y="3758959"/>
                </a:lnTo>
                <a:lnTo>
                  <a:pt x="2485598" y="3830671"/>
                </a:lnTo>
                <a:lnTo>
                  <a:pt x="2741151" y="3882937"/>
                </a:lnTo>
                <a:lnTo>
                  <a:pt x="3003520" y="3914914"/>
                </a:lnTo>
                <a:lnTo>
                  <a:pt x="3271862" y="3925760"/>
                </a:lnTo>
                <a:lnTo>
                  <a:pt x="3540207" y="3914914"/>
                </a:lnTo>
                <a:lnTo>
                  <a:pt x="3802577" y="3882937"/>
                </a:lnTo>
                <a:lnTo>
                  <a:pt x="4058131" y="3830671"/>
                </a:lnTo>
                <a:lnTo>
                  <a:pt x="4306027" y="3758959"/>
                </a:lnTo>
                <a:lnTo>
                  <a:pt x="4545422" y="3668642"/>
                </a:lnTo>
                <a:lnTo>
                  <a:pt x="4775475" y="3560562"/>
                </a:lnTo>
                <a:lnTo>
                  <a:pt x="4995343" y="3435561"/>
                </a:lnTo>
                <a:lnTo>
                  <a:pt x="5204185" y="3294482"/>
                </a:lnTo>
                <a:lnTo>
                  <a:pt x="5401159" y="3138167"/>
                </a:lnTo>
                <a:lnTo>
                  <a:pt x="5585421" y="2967456"/>
                </a:lnTo>
                <a:lnTo>
                  <a:pt x="5756132" y="2783193"/>
                </a:lnTo>
                <a:lnTo>
                  <a:pt x="5912448" y="2586220"/>
                </a:lnTo>
                <a:lnTo>
                  <a:pt x="6053527" y="2377378"/>
                </a:lnTo>
                <a:lnTo>
                  <a:pt x="6178527" y="2157510"/>
                </a:lnTo>
                <a:lnTo>
                  <a:pt x="6286607" y="1927457"/>
                </a:lnTo>
                <a:lnTo>
                  <a:pt x="6376924" y="1688062"/>
                </a:lnTo>
                <a:lnTo>
                  <a:pt x="6448637" y="1440166"/>
                </a:lnTo>
                <a:lnTo>
                  <a:pt x="6500902" y="1184612"/>
                </a:lnTo>
                <a:lnTo>
                  <a:pt x="6532879" y="922242"/>
                </a:lnTo>
                <a:lnTo>
                  <a:pt x="6543725" y="653897"/>
                </a:lnTo>
                <a:lnTo>
                  <a:pt x="6532879" y="385553"/>
                </a:lnTo>
                <a:lnTo>
                  <a:pt x="6500902" y="123182"/>
                </a:lnTo>
                <a:lnTo>
                  <a:pt x="6475709" y="0"/>
                </a:lnTo>
                <a:lnTo>
                  <a:pt x="68016" y="0"/>
                </a:lnTo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lang="de-DE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22800" y="900000"/>
            <a:ext cx="4118110" cy="1360800"/>
          </a:xfrm>
          <a:prstGeom prst="rect">
            <a:avLst/>
          </a:prstGeo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422800" y="629826"/>
            <a:ext cx="4118110" cy="221599"/>
          </a:xfrm>
        </p:spPr>
        <p:txBody>
          <a:bodyPr>
            <a:noAutofit/>
          </a:bodyPr>
          <a:lstStyle>
            <a:lvl1pPr marL="0" indent="0">
              <a:buNone/>
              <a:defRPr sz="1200" baseline="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Kapitel</a:t>
            </a:r>
          </a:p>
        </p:txBody>
      </p:sp>
    </p:spTree>
    <p:extLst>
      <p:ext uri="{BB962C8B-B14F-4D97-AF65-F5344CB8AC3E}">
        <p14:creationId xmlns:p14="http://schemas.microsoft.com/office/powerpoint/2010/main" val="27107618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Unterkapite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22799" y="2250000"/>
            <a:ext cx="5526581" cy="900000"/>
          </a:xfrm>
          <a:prstGeom prst="rect">
            <a:avLst/>
          </a:prstGeom>
        </p:spPr>
        <p:txBody>
          <a:bodyPr anchor="t" anchorCtr="0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422800" y="1944000"/>
            <a:ext cx="3026729" cy="221599"/>
          </a:xfrm>
        </p:spPr>
        <p:txBody>
          <a:bodyPr>
            <a:noAutofit/>
          </a:bodyPr>
          <a:lstStyle>
            <a:lvl1pPr marL="0" indent="0">
              <a:buNone/>
              <a:defRPr sz="1200" baseline="0">
                <a:solidFill>
                  <a:schemeClr val="bg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Unterkapitel</a:t>
            </a:r>
          </a:p>
        </p:txBody>
      </p:sp>
    </p:spTree>
    <p:extLst>
      <p:ext uri="{BB962C8B-B14F-4D97-AF65-F5344CB8AC3E}">
        <p14:creationId xmlns:p14="http://schemas.microsoft.com/office/powerpoint/2010/main" val="31782612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ita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01.05.20</a:t>
            </a:r>
            <a:endParaRPr lang="de-D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Steffen Staab, Universität Stuttgart, @</a:t>
            </a:r>
            <a:r>
              <a:rPr lang="en-US" dirty="0" err="1"/>
              <a:t>ststaab</a:t>
            </a:r>
            <a:r>
              <a:rPr lang="en-US" dirty="0"/>
              <a:t>, </a:t>
            </a:r>
            <a:r>
              <a:rPr lang="de-DE" dirty="0">
                <a:hlinkClick r:id="rId2"/>
              </a:rPr>
              <a:t>https://www.ipvs.uni-stuttgart.de/departments/ac/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‹#›</a:t>
            </a:fld>
            <a:endParaRPr lang="de-DE" dirty="0"/>
          </a:p>
        </p:txBody>
      </p:sp>
      <p:sp>
        <p:nvSpPr>
          <p:cNvPr id="5" name="object 2"/>
          <p:cNvSpPr/>
          <p:nvPr userDrawn="1"/>
        </p:nvSpPr>
        <p:spPr>
          <a:xfrm>
            <a:off x="410148" y="-91410"/>
            <a:ext cx="7198359" cy="4796155"/>
          </a:xfrm>
          <a:custGeom>
            <a:avLst/>
            <a:gdLst/>
            <a:ahLst/>
            <a:cxnLst/>
            <a:rect l="l" t="t" r="r" b="b"/>
            <a:pathLst>
              <a:path w="7198359" h="4796155">
                <a:moveTo>
                  <a:pt x="6992384" y="0"/>
                </a:moveTo>
                <a:lnTo>
                  <a:pt x="205721" y="0"/>
                </a:lnTo>
                <a:lnTo>
                  <a:pt x="183482" y="58947"/>
                </a:lnTo>
                <a:lnTo>
                  <a:pt x="104598" y="331632"/>
                </a:lnTo>
                <a:lnTo>
                  <a:pt x="47105" y="612741"/>
                </a:lnTo>
                <a:lnTo>
                  <a:pt x="11930" y="901348"/>
                </a:lnTo>
                <a:lnTo>
                  <a:pt x="0" y="1196526"/>
                </a:lnTo>
                <a:lnTo>
                  <a:pt x="11930" y="1491704"/>
                </a:lnTo>
                <a:lnTo>
                  <a:pt x="47105" y="1780311"/>
                </a:lnTo>
                <a:lnTo>
                  <a:pt x="104598" y="2061420"/>
                </a:lnTo>
                <a:lnTo>
                  <a:pt x="183482" y="2334105"/>
                </a:lnTo>
                <a:lnTo>
                  <a:pt x="282831" y="2597440"/>
                </a:lnTo>
                <a:lnTo>
                  <a:pt x="401719" y="2850498"/>
                </a:lnTo>
                <a:lnTo>
                  <a:pt x="539220" y="3092354"/>
                </a:lnTo>
                <a:lnTo>
                  <a:pt x="694408" y="3322080"/>
                </a:lnTo>
                <a:lnTo>
                  <a:pt x="866356" y="3538751"/>
                </a:lnTo>
                <a:lnTo>
                  <a:pt x="1054138" y="3741441"/>
                </a:lnTo>
                <a:lnTo>
                  <a:pt x="1256827" y="3929223"/>
                </a:lnTo>
                <a:lnTo>
                  <a:pt x="1473498" y="4101171"/>
                </a:lnTo>
                <a:lnTo>
                  <a:pt x="1703225" y="4256358"/>
                </a:lnTo>
                <a:lnTo>
                  <a:pt x="1945080" y="4393859"/>
                </a:lnTo>
                <a:lnTo>
                  <a:pt x="2198139" y="4512748"/>
                </a:lnTo>
                <a:lnTo>
                  <a:pt x="2461473" y="4612097"/>
                </a:lnTo>
                <a:lnTo>
                  <a:pt x="2734158" y="4690981"/>
                </a:lnTo>
                <a:lnTo>
                  <a:pt x="3015267" y="4748474"/>
                </a:lnTo>
                <a:lnTo>
                  <a:pt x="3303874" y="4783648"/>
                </a:lnTo>
                <a:lnTo>
                  <a:pt x="3599053" y="4795579"/>
                </a:lnTo>
                <a:lnTo>
                  <a:pt x="3894231" y="4783648"/>
                </a:lnTo>
                <a:lnTo>
                  <a:pt x="4182838" y="4748474"/>
                </a:lnTo>
                <a:lnTo>
                  <a:pt x="4463947" y="4690981"/>
                </a:lnTo>
                <a:lnTo>
                  <a:pt x="4736632" y="4612097"/>
                </a:lnTo>
                <a:lnTo>
                  <a:pt x="4999966" y="4512748"/>
                </a:lnTo>
                <a:lnTo>
                  <a:pt x="5253025" y="4393859"/>
                </a:lnTo>
                <a:lnTo>
                  <a:pt x="5494880" y="4256358"/>
                </a:lnTo>
                <a:lnTo>
                  <a:pt x="5724607" y="4101171"/>
                </a:lnTo>
                <a:lnTo>
                  <a:pt x="5941278" y="3929223"/>
                </a:lnTo>
                <a:lnTo>
                  <a:pt x="6143967" y="3741441"/>
                </a:lnTo>
                <a:lnTo>
                  <a:pt x="6331749" y="3538751"/>
                </a:lnTo>
                <a:lnTo>
                  <a:pt x="6503697" y="3322080"/>
                </a:lnTo>
                <a:lnTo>
                  <a:pt x="6658885" y="3092354"/>
                </a:lnTo>
                <a:lnTo>
                  <a:pt x="6796386" y="2850498"/>
                </a:lnTo>
                <a:lnTo>
                  <a:pt x="6915274" y="2597440"/>
                </a:lnTo>
                <a:lnTo>
                  <a:pt x="7014623" y="2334105"/>
                </a:lnTo>
                <a:lnTo>
                  <a:pt x="7093507" y="2061420"/>
                </a:lnTo>
                <a:lnTo>
                  <a:pt x="7151000" y="1780311"/>
                </a:lnTo>
                <a:lnTo>
                  <a:pt x="7186175" y="1491704"/>
                </a:lnTo>
                <a:lnTo>
                  <a:pt x="7198106" y="1196526"/>
                </a:lnTo>
                <a:lnTo>
                  <a:pt x="7186175" y="901348"/>
                </a:lnTo>
                <a:lnTo>
                  <a:pt x="7151000" y="612741"/>
                </a:lnTo>
                <a:lnTo>
                  <a:pt x="7093507" y="331632"/>
                </a:lnTo>
                <a:lnTo>
                  <a:pt x="7014623" y="58947"/>
                </a:lnTo>
                <a:lnTo>
                  <a:pt x="6992384" y="0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 lIns="0" tIns="0" rIns="0" bIns="0" rtlCol="0"/>
          <a:lstStyle/>
          <a:p>
            <a:pPr>
              <a:lnSpc>
                <a:spcPct val="120000"/>
              </a:lnSpc>
            </a:pPr>
            <a:endParaRPr lang="de-DE" dirty="0"/>
          </a:p>
        </p:txBody>
      </p:sp>
      <p:sp>
        <p:nvSpPr>
          <p:cNvPr id="6" name="object 3"/>
          <p:cNvSpPr/>
          <p:nvPr userDrawn="1"/>
        </p:nvSpPr>
        <p:spPr>
          <a:xfrm>
            <a:off x="5559362" y="3040401"/>
            <a:ext cx="2049145" cy="2049145"/>
          </a:xfrm>
          <a:custGeom>
            <a:avLst/>
            <a:gdLst/>
            <a:ahLst/>
            <a:cxnLst/>
            <a:rect l="l" t="t" r="r" b="b"/>
            <a:pathLst>
              <a:path w="2049145" h="2049145">
                <a:moveTo>
                  <a:pt x="1024432" y="0"/>
                </a:moveTo>
                <a:lnTo>
                  <a:pt x="940414" y="3395"/>
                </a:lnTo>
                <a:lnTo>
                  <a:pt x="858266" y="13407"/>
                </a:lnTo>
                <a:lnTo>
                  <a:pt x="778251" y="29772"/>
                </a:lnTo>
                <a:lnTo>
                  <a:pt x="700635" y="52225"/>
                </a:lnTo>
                <a:lnTo>
                  <a:pt x="625679" y="80504"/>
                </a:lnTo>
                <a:lnTo>
                  <a:pt x="553649" y="114344"/>
                </a:lnTo>
                <a:lnTo>
                  <a:pt x="484808" y="153482"/>
                </a:lnTo>
                <a:lnTo>
                  <a:pt x="419418" y="197654"/>
                </a:lnTo>
                <a:lnTo>
                  <a:pt x="357745" y="246597"/>
                </a:lnTo>
                <a:lnTo>
                  <a:pt x="300051" y="300047"/>
                </a:lnTo>
                <a:lnTo>
                  <a:pt x="246601" y="357740"/>
                </a:lnTo>
                <a:lnTo>
                  <a:pt x="197657" y="419413"/>
                </a:lnTo>
                <a:lnTo>
                  <a:pt x="153485" y="484802"/>
                </a:lnTo>
                <a:lnTo>
                  <a:pt x="114346" y="553644"/>
                </a:lnTo>
                <a:lnTo>
                  <a:pt x="80505" y="625674"/>
                </a:lnTo>
                <a:lnTo>
                  <a:pt x="52226" y="700630"/>
                </a:lnTo>
                <a:lnTo>
                  <a:pt x="29773" y="778247"/>
                </a:lnTo>
                <a:lnTo>
                  <a:pt x="13408" y="858262"/>
                </a:lnTo>
                <a:lnTo>
                  <a:pt x="3396" y="940412"/>
                </a:lnTo>
                <a:lnTo>
                  <a:pt x="0" y="1024432"/>
                </a:lnTo>
                <a:lnTo>
                  <a:pt x="3396" y="1108453"/>
                </a:lnTo>
                <a:lnTo>
                  <a:pt x="13408" y="1190602"/>
                </a:lnTo>
                <a:lnTo>
                  <a:pt x="29773" y="1270617"/>
                </a:lnTo>
                <a:lnTo>
                  <a:pt x="52226" y="1348235"/>
                </a:lnTo>
                <a:lnTo>
                  <a:pt x="80505" y="1423190"/>
                </a:lnTo>
                <a:lnTo>
                  <a:pt x="114346" y="1495221"/>
                </a:lnTo>
                <a:lnTo>
                  <a:pt x="153485" y="1564063"/>
                </a:lnTo>
                <a:lnTo>
                  <a:pt x="197657" y="1629452"/>
                </a:lnTo>
                <a:lnTo>
                  <a:pt x="246601" y="1691125"/>
                </a:lnTo>
                <a:lnTo>
                  <a:pt x="300051" y="1748818"/>
                </a:lnTo>
                <a:lnTo>
                  <a:pt x="357745" y="1802268"/>
                </a:lnTo>
                <a:lnTo>
                  <a:pt x="419418" y="1851211"/>
                </a:lnTo>
                <a:lnTo>
                  <a:pt x="484808" y="1895383"/>
                </a:lnTo>
                <a:lnTo>
                  <a:pt x="553649" y="1934521"/>
                </a:lnTo>
                <a:lnTo>
                  <a:pt x="625679" y="1968361"/>
                </a:lnTo>
                <a:lnTo>
                  <a:pt x="700635" y="1996639"/>
                </a:lnTo>
                <a:lnTo>
                  <a:pt x="778251" y="2019093"/>
                </a:lnTo>
                <a:lnTo>
                  <a:pt x="858266" y="2035457"/>
                </a:lnTo>
                <a:lnTo>
                  <a:pt x="940414" y="2045469"/>
                </a:lnTo>
                <a:lnTo>
                  <a:pt x="1024432" y="2048865"/>
                </a:lnTo>
                <a:lnTo>
                  <a:pt x="1108453" y="2045469"/>
                </a:lnTo>
                <a:lnTo>
                  <a:pt x="1190602" y="2035457"/>
                </a:lnTo>
                <a:lnTo>
                  <a:pt x="1270617" y="2019093"/>
                </a:lnTo>
                <a:lnTo>
                  <a:pt x="1348235" y="1996639"/>
                </a:lnTo>
                <a:lnTo>
                  <a:pt x="1423190" y="1968361"/>
                </a:lnTo>
                <a:lnTo>
                  <a:pt x="1495221" y="1934521"/>
                </a:lnTo>
                <a:lnTo>
                  <a:pt x="1564063" y="1895383"/>
                </a:lnTo>
                <a:lnTo>
                  <a:pt x="1629452" y="1851211"/>
                </a:lnTo>
                <a:lnTo>
                  <a:pt x="1691125" y="1802268"/>
                </a:lnTo>
                <a:lnTo>
                  <a:pt x="1748818" y="1748818"/>
                </a:lnTo>
                <a:lnTo>
                  <a:pt x="1802268" y="1691125"/>
                </a:lnTo>
                <a:lnTo>
                  <a:pt x="1851211" y="1629452"/>
                </a:lnTo>
                <a:lnTo>
                  <a:pt x="1895383" y="1564063"/>
                </a:lnTo>
                <a:lnTo>
                  <a:pt x="1934521" y="1495221"/>
                </a:lnTo>
                <a:lnTo>
                  <a:pt x="1968361" y="1423190"/>
                </a:lnTo>
                <a:lnTo>
                  <a:pt x="1996639" y="1348235"/>
                </a:lnTo>
                <a:lnTo>
                  <a:pt x="2019093" y="1270617"/>
                </a:lnTo>
                <a:lnTo>
                  <a:pt x="2035457" y="1190602"/>
                </a:lnTo>
                <a:lnTo>
                  <a:pt x="2045469" y="1108453"/>
                </a:lnTo>
                <a:lnTo>
                  <a:pt x="2048865" y="1024432"/>
                </a:lnTo>
                <a:lnTo>
                  <a:pt x="2045469" y="940412"/>
                </a:lnTo>
                <a:lnTo>
                  <a:pt x="2035457" y="858262"/>
                </a:lnTo>
                <a:lnTo>
                  <a:pt x="2019093" y="778247"/>
                </a:lnTo>
                <a:lnTo>
                  <a:pt x="1996639" y="700630"/>
                </a:lnTo>
                <a:lnTo>
                  <a:pt x="1968361" y="625674"/>
                </a:lnTo>
                <a:lnTo>
                  <a:pt x="1934521" y="553644"/>
                </a:lnTo>
                <a:lnTo>
                  <a:pt x="1895383" y="484802"/>
                </a:lnTo>
                <a:lnTo>
                  <a:pt x="1851211" y="419413"/>
                </a:lnTo>
                <a:lnTo>
                  <a:pt x="1802268" y="357740"/>
                </a:lnTo>
                <a:lnTo>
                  <a:pt x="1748818" y="300047"/>
                </a:lnTo>
                <a:lnTo>
                  <a:pt x="1691125" y="246597"/>
                </a:lnTo>
                <a:lnTo>
                  <a:pt x="1629452" y="197654"/>
                </a:lnTo>
                <a:lnTo>
                  <a:pt x="1564063" y="153482"/>
                </a:lnTo>
                <a:lnTo>
                  <a:pt x="1495221" y="114344"/>
                </a:lnTo>
                <a:lnTo>
                  <a:pt x="1423190" y="80504"/>
                </a:lnTo>
                <a:lnTo>
                  <a:pt x="1348235" y="52225"/>
                </a:lnTo>
                <a:lnTo>
                  <a:pt x="1270617" y="29772"/>
                </a:lnTo>
                <a:lnTo>
                  <a:pt x="1190602" y="13407"/>
                </a:lnTo>
                <a:lnTo>
                  <a:pt x="1108453" y="3395"/>
                </a:lnTo>
                <a:lnTo>
                  <a:pt x="102443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lang="de-DE" dirty="0"/>
          </a:p>
        </p:txBody>
      </p:sp>
      <p:sp>
        <p:nvSpPr>
          <p:cNvPr id="7" name="object 8"/>
          <p:cNvSpPr txBox="1"/>
          <p:nvPr userDrawn="1"/>
        </p:nvSpPr>
        <p:spPr>
          <a:xfrm>
            <a:off x="5907214" y="1625721"/>
            <a:ext cx="1295400" cy="30649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895"/>
              </a:lnSpc>
            </a:pPr>
            <a:r>
              <a:rPr lang="de-DE" sz="20000" b="1" dirty="0">
                <a:solidFill>
                  <a:srgbClr val="BFBFBF"/>
                </a:solidFill>
                <a:latin typeface="Arial"/>
                <a:cs typeface="Arial"/>
              </a:rPr>
              <a:t>„</a:t>
            </a:r>
            <a:endParaRPr lang="de-DE" sz="20000" dirty="0">
              <a:latin typeface="Arial"/>
              <a:cs typeface="Arial"/>
            </a:endParaRPr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3" hasCustomPrompt="1"/>
          </p:nvPr>
        </p:nvSpPr>
        <p:spPr>
          <a:xfrm>
            <a:off x="1695600" y="936000"/>
            <a:ext cx="4834626" cy="1852276"/>
          </a:xfrm>
        </p:spPr>
        <p:txBody>
          <a:bodyPr anchor="b" anchorCtr="0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3200" b="1" baseline="0">
                <a:solidFill>
                  <a:schemeClr val="bg1"/>
                </a:solidFill>
              </a:defRPr>
            </a:lvl1pPr>
            <a:lvl2pPr>
              <a:defRPr sz="3400" b="1">
                <a:solidFill>
                  <a:schemeClr val="bg1"/>
                </a:solidFill>
              </a:defRPr>
            </a:lvl2pPr>
            <a:lvl3pPr>
              <a:defRPr sz="3400" b="1">
                <a:solidFill>
                  <a:schemeClr val="bg1"/>
                </a:solidFill>
              </a:defRPr>
            </a:lvl3pPr>
            <a:lvl4pPr>
              <a:defRPr sz="3400" b="1">
                <a:solidFill>
                  <a:schemeClr val="bg1"/>
                </a:solidFill>
              </a:defRPr>
            </a:lvl4pPr>
            <a:lvl5pPr>
              <a:defRPr sz="34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Zitat durch Klicken hinzufügen</a:t>
            </a: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1695600" y="3024000"/>
            <a:ext cx="3805721" cy="463994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Name</a:t>
            </a:r>
          </a:p>
        </p:txBody>
      </p:sp>
    </p:spTree>
    <p:extLst>
      <p:ext uri="{BB962C8B-B14F-4D97-AF65-F5344CB8AC3E}">
        <p14:creationId xmlns:p14="http://schemas.microsoft.com/office/powerpoint/2010/main" val="25493766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hyperlink" Target="https://www.ipvs.uni-stuttgart.de/departments/ac/" TargetMode="Externa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313" y="1057275"/>
            <a:ext cx="8243887" cy="417671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754400" y="5418000"/>
            <a:ext cx="532800" cy="126000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>
              <a:defRPr lang="en-US" sz="800" smtClean="0"/>
            </a:lvl1pPr>
          </a:lstStyle>
          <a:p>
            <a:r>
              <a:rPr lang="de-DE"/>
              <a:t>01.05.20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6725" y="5418000"/>
            <a:ext cx="6063501" cy="126000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Steffen Staab, Universität Stuttgart, @</a:t>
            </a:r>
            <a:r>
              <a:rPr lang="en-US" dirty="0" err="1"/>
              <a:t>ststaab</a:t>
            </a:r>
            <a:r>
              <a:rPr lang="en-US" dirty="0"/>
              <a:t>, </a:t>
            </a:r>
            <a:r>
              <a:rPr lang="de-DE" dirty="0">
                <a:hlinkClick r:id="rId34"/>
              </a:rPr>
              <a:t>https://www.ipvs.uni-stuttgart.de/departments/ac/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89000" y="5418000"/>
            <a:ext cx="223200" cy="126000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9E82CC3C-1DC0-4FDA-9590-6CC506AB67F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elplatzhalter 6"/>
          <p:cNvSpPr>
            <a:spLocks noGrp="1"/>
          </p:cNvSpPr>
          <p:nvPr>
            <p:ph type="title"/>
          </p:nvPr>
        </p:nvSpPr>
        <p:spPr>
          <a:xfrm>
            <a:off x="466724" y="396000"/>
            <a:ext cx="8245475" cy="576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de-DE" dirty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2976300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93" r:id="rId2"/>
    <p:sldLayoutId id="2147483695" r:id="rId3"/>
    <p:sldLayoutId id="2147483694" r:id="rId4"/>
    <p:sldLayoutId id="2147483662" r:id="rId5"/>
    <p:sldLayoutId id="2147483692" r:id="rId6"/>
    <p:sldLayoutId id="2147483663" r:id="rId7"/>
    <p:sldLayoutId id="2147483676" r:id="rId8"/>
    <p:sldLayoutId id="2147483680" r:id="rId9"/>
    <p:sldLayoutId id="2147483664" r:id="rId10"/>
    <p:sldLayoutId id="2147483665" r:id="rId11"/>
    <p:sldLayoutId id="2147483677" r:id="rId12"/>
    <p:sldLayoutId id="2147483678" r:id="rId13"/>
    <p:sldLayoutId id="2147483679" r:id="rId14"/>
    <p:sldLayoutId id="2147483684" r:id="rId15"/>
    <p:sldLayoutId id="2147483685" r:id="rId16"/>
    <p:sldLayoutId id="2147483682" r:id="rId17"/>
    <p:sldLayoutId id="2147483681" r:id="rId18"/>
    <p:sldLayoutId id="2147483683" r:id="rId19"/>
    <p:sldLayoutId id="2147483666" r:id="rId20"/>
    <p:sldLayoutId id="2147483667" r:id="rId21"/>
    <p:sldLayoutId id="2147483689" r:id="rId22"/>
    <p:sldLayoutId id="2147483690" r:id="rId23"/>
    <p:sldLayoutId id="2147483701" r:id="rId24"/>
    <p:sldLayoutId id="2147483718" r:id="rId25"/>
    <p:sldLayoutId id="2147483719" r:id="rId26"/>
    <p:sldLayoutId id="2147483720" r:id="rId27"/>
    <p:sldLayoutId id="2147483721" r:id="rId28"/>
    <p:sldLayoutId id="2147483722" r:id="rId29"/>
    <p:sldLayoutId id="2147483723" r:id="rId30"/>
    <p:sldLayoutId id="2147483724" r:id="rId31"/>
    <p:sldLayoutId id="2147483725" r:id="rId32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400" b="1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120000"/>
        </a:lnSpc>
        <a:spcBef>
          <a:spcPts val="750"/>
        </a:spcBef>
        <a:buClr>
          <a:schemeClr val="accent1"/>
        </a:buClr>
        <a:buFont typeface="Arial" panose="020B0604020202020204" pitchFamily="34" charset="0"/>
        <a:buChar char="•"/>
        <a:defRPr sz="24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360363" indent="-184150" algn="l" defTabSz="685800" rtl="0" eaLnBrk="1" latinLnBrk="0" hangingPunct="1">
        <a:lnSpc>
          <a:spcPct val="120000"/>
        </a:lnSpc>
        <a:spcBef>
          <a:spcPts val="375"/>
        </a:spcBef>
        <a:buClr>
          <a:schemeClr val="tx1"/>
        </a:buClr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536575" indent="-176213" algn="l" defTabSz="685800" rtl="0" eaLnBrk="1" latinLnBrk="0" hangingPunct="1">
        <a:lnSpc>
          <a:spcPct val="120000"/>
        </a:lnSpc>
        <a:spcBef>
          <a:spcPts val="375"/>
        </a:spcBef>
        <a:buClr>
          <a:schemeClr val="tx1"/>
        </a:buClr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720725" indent="-184150" algn="l" defTabSz="685800" rtl="0" eaLnBrk="1" latinLnBrk="0" hangingPunct="1">
        <a:lnSpc>
          <a:spcPct val="120000"/>
        </a:lnSpc>
        <a:spcBef>
          <a:spcPts val="375"/>
        </a:spcBef>
        <a:buClr>
          <a:schemeClr val="tx1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896938" indent="-176213" algn="l" defTabSz="685800" rtl="0" eaLnBrk="1" latinLnBrk="0" hangingPunct="1">
        <a:lnSpc>
          <a:spcPct val="120000"/>
        </a:lnSpc>
        <a:spcBef>
          <a:spcPts val="375"/>
        </a:spcBef>
        <a:buClr>
          <a:schemeClr val="tx1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666" userDrawn="1">
          <p15:clr>
            <a:srgbClr val="F26B43"/>
          </p15:clr>
        </p15:guide>
        <p15:guide id="2" pos="295" userDrawn="1">
          <p15:clr>
            <a:srgbClr val="F26B43"/>
          </p15:clr>
        </p15:guide>
        <p15:guide id="3" orient="horz" pos="3297" userDrawn="1">
          <p15:clr>
            <a:srgbClr val="F26B43"/>
          </p15:clr>
        </p15:guide>
        <p15:guide id="4" pos="548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i.uni-stuttgart.de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.png"/><Relationship Id="rId4" Type="http://schemas.openxmlformats.org/officeDocument/2006/relationships/image" Target="../media/image3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emf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20.emf"/><Relationship Id="rId5" Type="http://schemas.openxmlformats.org/officeDocument/2006/relationships/image" Target="../media/image19.emf"/><Relationship Id="rId4" Type="http://schemas.openxmlformats.org/officeDocument/2006/relationships/image" Target="../media/image18.e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emf"/><Relationship Id="rId3" Type="http://schemas.openxmlformats.org/officeDocument/2006/relationships/image" Target="../media/image17.png"/><Relationship Id="rId7" Type="http://schemas.openxmlformats.org/officeDocument/2006/relationships/image" Target="../media/image21.emf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20.emf"/><Relationship Id="rId5" Type="http://schemas.openxmlformats.org/officeDocument/2006/relationships/image" Target="../media/image19.emf"/><Relationship Id="rId4" Type="http://schemas.openxmlformats.org/officeDocument/2006/relationships/image" Target="../media/image18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pvs.uni-stuttgart.de/departments/ac/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hyperlink" Target="https://www.ipvs.uni-stuttgart.de/departments/ac/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31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Relationship Id="rId5" Type="http://schemas.openxmlformats.org/officeDocument/2006/relationships/hyperlink" Target="https://www.ipvs.uni-stuttgart.de/departments/ac/" TargetMode="External"/><Relationship Id="rId4" Type="http://schemas.openxmlformats.org/officeDocument/2006/relationships/image" Target="../media/image32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5.emf"/><Relationship Id="rId4" Type="http://schemas.openxmlformats.org/officeDocument/2006/relationships/image" Target="../media/image34.em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ipvs.uni-stuttgart.de/departments/ac/" TargetMode="Externa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hyperlink" Target="https://www.ipvs.uni-stuttgart.de/departments/ac/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7.emf"/><Relationship Id="rId4" Type="http://schemas.openxmlformats.org/officeDocument/2006/relationships/hyperlink" Target="https://www.ipvs.uni-stuttgart.de/departments/ac/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7.emf"/><Relationship Id="rId4" Type="http://schemas.openxmlformats.org/officeDocument/2006/relationships/hyperlink" Target="https://www.ipvs.uni-stuttgart.de/departments/ac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8.emf"/><Relationship Id="rId4" Type="http://schemas.openxmlformats.org/officeDocument/2006/relationships/hyperlink" Target="https://www.ipvs.uni-stuttgart.de/departments/ac/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8.emf"/><Relationship Id="rId4" Type="http://schemas.openxmlformats.org/officeDocument/2006/relationships/hyperlink" Target="https://www.ipvs.uni-stuttgart.de/departments/ac/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9.emf"/><Relationship Id="rId4" Type="http://schemas.openxmlformats.org/officeDocument/2006/relationships/hyperlink" Target="https://www.ipvs.uni-stuttgart.de/departments/ac/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xkcd.com/1132/" TargetMode="External"/><Relationship Id="rId2" Type="http://schemas.openxmlformats.org/officeDocument/2006/relationships/hyperlink" Target="https://www.ipvs.uni-stuttgart.de/departments/ac/" TargetMode="Externa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40.tif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pvs.uni-stuttgart.de/departments/ac/" TargetMode="External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2.emf"/><Relationship Id="rId5" Type="http://schemas.openxmlformats.org/officeDocument/2006/relationships/hyperlink" Target="https://www.programming-idioms.org/idiom/27/create-a-3-dimensional-array/452/rust" TargetMode="External"/><Relationship Id="rId4" Type="http://schemas.openxmlformats.org/officeDocument/2006/relationships/image" Target="../media/image41.tif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pvs.uni-stuttgart.de/departments/ac/" TargetMode="External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5.png"/><Relationship Id="rId5" Type="http://schemas.openxmlformats.org/officeDocument/2006/relationships/hyperlink" Target="https://www.programming-idioms.org/idiom/27/create-a-3-dimensional-array/452/rust" TargetMode="External"/><Relationship Id="rId4" Type="http://schemas.openxmlformats.org/officeDocument/2006/relationships/image" Target="../media/image5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0.png"/><Relationship Id="rId7" Type="http://schemas.openxmlformats.org/officeDocument/2006/relationships/image" Target="../media/image51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50.png"/><Relationship Id="rId5" Type="http://schemas.openxmlformats.org/officeDocument/2006/relationships/image" Target="../media/image47.wmf"/><Relationship Id="rId4" Type="http://schemas.openxmlformats.org/officeDocument/2006/relationships/oleObject" Target="../embeddings/oleObject1.bin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w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pvs.uni-stuttgart.de/departments/ac/" TargetMode="External"/><Relationship Id="rId2" Type="http://schemas.openxmlformats.org/officeDocument/2006/relationships/hyperlink" Target="https://en.wikipedia.org/w/index.php?title=Inference&amp;oldid=953649900" TargetMode="Externa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50.emf"/><Relationship Id="rId4" Type="http://schemas.openxmlformats.org/officeDocument/2006/relationships/image" Target="../media/image49.w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wmf"/><Relationship Id="rId2" Type="http://schemas.openxmlformats.org/officeDocument/2006/relationships/oleObject" Target="../embeddings/oleObject3.bin"/><Relationship Id="rId1" Type="http://schemas.openxmlformats.org/officeDocument/2006/relationships/slideLayout" Target="../slideLayouts/slideLayout2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wmf"/><Relationship Id="rId3" Type="http://schemas.openxmlformats.org/officeDocument/2006/relationships/oleObject" Target="../embeddings/oleObject4.bin"/><Relationship Id="rId7" Type="http://schemas.openxmlformats.org/officeDocument/2006/relationships/oleObject" Target="../embeddings/oleObject6.bin"/><Relationship Id="rId2" Type="http://schemas.openxmlformats.org/officeDocument/2006/relationships/image" Target="../media/image51.wmf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53.w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52.wmf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wmf"/><Relationship Id="rId3" Type="http://schemas.openxmlformats.org/officeDocument/2006/relationships/oleObject" Target="../embeddings/oleObject7.bin"/><Relationship Id="rId7" Type="http://schemas.openxmlformats.org/officeDocument/2006/relationships/oleObject" Target="../embeddings/oleObject9.bin"/><Relationship Id="rId2" Type="http://schemas.openxmlformats.org/officeDocument/2006/relationships/image" Target="../media/image51.wmf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56.wmf"/><Relationship Id="rId5" Type="http://schemas.openxmlformats.org/officeDocument/2006/relationships/oleObject" Target="../embeddings/oleObject8.bin"/><Relationship Id="rId10" Type="http://schemas.openxmlformats.org/officeDocument/2006/relationships/image" Target="../media/image58.wmf"/><Relationship Id="rId4" Type="http://schemas.openxmlformats.org/officeDocument/2006/relationships/image" Target="../media/image55.wmf"/><Relationship Id="rId9" Type="http://schemas.openxmlformats.org/officeDocument/2006/relationships/oleObject" Target="../embeddings/oleObject10.bin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wmf"/><Relationship Id="rId7" Type="http://schemas.openxmlformats.org/officeDocument/2006/relationships/image" Target="../media/image61.wmf"/><Relationship Id="rId2" Type="http://schemas.openxmlformats.org/officeDocument/2006/relationships/oleObject" Target="../embeddings/oleObject11.bin"/><Relationship Id="rId1" Type="http://schemas.openxmlformats.org/officeDocument/2006/relationships/slideLayout" Target="../slideLayouts/slideLayout24.xml"/><Relationship Id="rId6" Type="http://schemas.openxmlformats.org/officeDocument/2006/relationships/oleObject" Target="../embeddings/oleObject13.bin"/><Relationship Id="rId5" Type="http://schemas.openxmlformats.org/officeDocument/2006/relationships/image" Target="../media/image60.wmf"/><Relationship Id="rId4" Type="http://schemas.openxmlformats.org/officeDocument/2006/relationships/oleObject" Target="../embeddings/oleObject12.bin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wmf"/><Relationship Id="rId7" Type="http://schemas.openxmlformats.org/officeDocument/2006/relationships/image" Target="../media/image64.wmf"/><Relationship Id="rId2" Type="http://schemas.openxmlformats.org/officeDocument/2006/relationships/oleObject" Target="../embeddings/oleObject14.bin"/><Relationship Id="rId1" Type="http://schemas.openxmlformats.org/officeDocument/2006/relationships/slideLayout" Target="../slideLayouts/slideLayout27.xml"/><Relationship Id="rId6" Type="http://schemas.openxmlformats.org/officeDocument/2006/relationships/oleObject" Target="../embeddings/oleObject16.bin"/><Relationship Id="rId5" Type="http://schemas.openxmlformats.org/officeDocument/2006/relationships/image" Target="../media/image63.wmf"/><Relationship Id="rId4" Type="http://schemas.openxmlformats.org/officeDocument/2006/relationships/oleObject" Target="../embeddings/oleObject15.bin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wmf"/><Relationship Id="rId2" Type="http://schemas.openxmlformats.org/officeDocument/2006/relationships/oleObject" Target="../embeddings/oleObject17.bin"/><Relationship Id="rId1" Type="http://schemas.openxmlformats.org/officeDocument/2006/relationships/slideLayout" Target="../slideLayouts/slideLayout28.xml"/><Relationship Id="rId5" Type="http://schemas.openxmlformats.org/officeDocument/2006/relationships/image" Target="../media/image35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wmf"/><Relationship Id="rId2" Type="http://schemas.openxmlformats.org/officeDocument/2006/relationships/oleObject" Target="../embeddings/oleObject18.bin"/><Relationship Id="rId1" Type="http://schemas.openxmlformats.org/officeDocument/2006/relationships/slideLayout" Target="../slideLayouts/slideLayout2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wmf"/><Relationship Id="rId2" Type="http://schemas.openxmlformats.org/officeDocument/2006/relationships/oleObject" Target="../embeddings/oleObject19.bin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68.wmf"/><Relationship Id="rId4" Type="http://schemas.openxmlformats.org/officeDocument/2006/relationships/oleObject" Target="../embeddings/oleObject20.bin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ipvs.uni-stuttgart.de/departments/ac/" TargetMode="Externa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wmf"/><Relationship Id="rId2" Type="http://schemas.openxmlformats.org/officeDocument/2006/relationships/oleObject" Target="../embeddings/oleObject21.bin"/><Relationship Id="rId1" Type="http://schemas.openxmlformats.org/officeDocument/2006/relationships/slideLayout" Target="../slideLayouts/slideLayout2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wmf"/><Relationship Id="rId2" Type="http://schemas.openxmlformats.org/officeDocument/2006/relationships/oleObject" Target="../embeddings/oleObject22.bin"/><Relationship Id="rId1" Type="http://schemas.openxmlformats.org/officeDocument/2006/relationships/slideLayout" Target="../slideLayouts/slideLayout2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wmf"/><Relationship Id="rId2" Type="http://schemas.openxmlformats.org/officeDocument/2006/relationships/oleObject" Target="../embeddings/oleObject23.bin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72.wmf"/><Relationship Id="rId4" Type="http://schemas.openxmlformats.org/officeDocument/2006/relationships/oleObject" Target="../embeddings/oleObject24.bin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2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wmf"/><Relationship Id="rId2" Type="http://schemas.openxmlformats.org/officeDocument/2006/relationships/oleObject" Target="../embeddings/oleObject25.bin"/><Relationship Id="rId1" Type="http://schemas.openxmlformats.org/officeDocument/2006/relationships/slideLayout" Target="../slideLayouts/slideLayout2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wmf"/><Relationship Id="rId2" Type="http://schemas.openxmlformats.org/officeDocument/2006/relationships/oleObject" Target="../embeddings/oleObject26.bin"/><Relationship Id="rId1" Type="http://schemas.openxmlformats.org/officeDocument/2006/relationships/slideLayout" Target="../slideLayouts/slideLayout30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wmf"/><Relationship Id="rId2" Type="http://schemas.openxmlformats.org/officeDocument/2006/relationships/oleObject" Target="../embeddings/oleObject27.bin"/><Relationship Id="rId1" Type="http://schemas.openxmlformats.org/officeDocument/2006/relationships/slideLayout" Target="../slideLayouts/slideLayout3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wmf"/><Relationship Id="rId2" Type="http://schemas.openxmlformats.org/officeDocument/2006/relationships/oleObject" Target="../embeddings/oleObject28.bin"/><Relationship Id="rId1" Type="http://schemas.openxmlformats.org/officeDocument/2006/relationships/slideLayout" Target="../slideLayouts/slideLayout32.xml"/><Relationship Id="rId5" Type="http://schemas.openxmlformats.org/officeDocument/2006/relationships/image" Target="../media/image77.wmf"/><Relationship Id="rId4" Type="http://schemas.openxmlformats.org/officeDocument/2006/relationships/oleObject" Target="../embeddings/oleObject29.bin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emf"/><Relationship Id="rId3" Type="http://schemas.openxmlformats.org/officeDocument/2006/relationships/hyperlink" Target="https://www.ipvs.uni-stuttgart.de/departments/ac/" TargetMode="External"/><Relationship Id="rId7" Type="http://schemas.openxmlformats.org/officeDocument/2006/relationships/image" Target="../media/image8.emf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emf"/><Relationship Id="rId5" Type="http://schemas.openxmlformats.org/officeDocument/2006/relationships/image" Target="../media/image6.emf"/><Relationship Id="rId4" Type="http://schemas.openxmlformats.org/officeDocument/2006/relationships/image" Target="../media/image5.emf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1.emf"/><Relationship Id="rId5" Type="http://schemas.openxmlformats.org/officeDocument/2006/relationships/image" Target="../media/image80.emf"/><Relationship Id="rId4" Type="http://schemas.openxmlformats.org/officeDocument/2006/relationships/image" Target="../media/image79.em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hyperlink" Target="https://www.ipvs.uni-stuttgart.de/departments/ac/" TargetMode="Externa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5.png"/><Relationship Id="rId5" Type="http://schemas.openxmlformats.org/officeDocument/2006/relationships/image" Target="../media/image84.emf"/><Relationship Id="rId4" Type="http://schemas.openxmlformats.org/officeDocument/2006/relationships/hyperlink" Target="https://www.ipvs.uni-stuttgart.de/departments/ac/" TargetMode="Externa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www.ipvs.uni-stuttgart.de/departments/ac/" TargetMode="Externa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wmf"/><Relationship Id="rId2" Type="http://schemas.openxmlformats.org/officeDocument/2006/relationships/oleObject" Target="../embeddings/oleObject30.bin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87.wmf"/><Relationship Id="rId4" Type="http://schemas.openxmlformats.org/officeDocument/2006/relationships/oleObject" Target="../embeddings/oleObject31.bin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pvs.uni-stuttgart.de/departments/ac/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emf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2.bin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90.wmf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wmf"/><Relationship Id="rId2" Type="http://schemas.openxmlformats.org/officeDocument/2006/relationships/oleObject" Target="../embeddings/oleObject33.bin"/><Relationship Id="rId1" Type="http://schemas.openxmlformats.org/officeDocument/2006/relationships/slideLayout" Target="../slideLayouts/slideLayout2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emf"/><Relationship Id="rId3" Type="http://schemas.openxmlformats.org/officeDocument/2006/relationships/hyperlink" Target="https://www.ipvs.uni-stuttgart.de/departments/ac/" TargetMode="External"/><Relationship Id="rId7" Type="http://schemas.openxmlformats.org/officeDocument/2006/relationships/image" Target="../media/image13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12.emf"/><Relationship Id="rId5" Type="http://schemas.openxmlformats.org/officeDocument/2006/relationships/image" Target="../media/image11.emf"/><Relationship Id="rId10" Type="http://schemas.openxmlformats.org/officeDocument/2006/relationships/image" Target="../media/image16.emf"/><Relationship Id="rId4" Type="http://schemas.openxmlformats.org/officeDocument/2006/relationships/image" Target="../media/image15.png"/><Relationship Id="rId9" Type="http://schemas.openxmlformats.org/officeDocument/2006/relationships/image" Target="../media/image15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1.xml"/><Relationship Id="rId5" Type="http://schemas.openxmlformats.org/officeDocument/2006/relationships/image" Target="../media/image19.emf"/><Relationship Id="rId4" Type="http://schemas.openxmlformats.org/officeDocument/2006/relationships/image" Target="../media/image18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platzhalter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KI – Institute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Artificial</a:t>
            </a:r>
            <a:r>
              <a:rPr lang="de-DE" dirty="0"/>
              <a:t> </a:t>
            </a:r>
            <a:r>
              <a:rPr lang="de-DE" dirty="0" err="1"/>
              <a:t>Intelligence</a:t>
            </a:r>
            <a:endParaRPr lang="de-DE" dirty="0"/>
          </a:p>
          <a:p>
            <a:r>
              <a:rPr lang="de-DE" dirty="0" err="1"/>
              <a:t>Analytic</a:t>
            </a:r>
            <a:r>
              <a:rPr lang="de-DE" dirty="0"/>
              <a:t> Computing</a:t>
            </a:r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16"/>
          </p:nvPr>
        </p:nvSpPr>
        <p:spPr>
          <a:xfrm>
            <a:off x="388207" y="1618407"/>
            <a:ext cx="7979616" cy="2712640"/>
          </a:xfrm>
        </p:spPr>
        <p:txBody>
          <a:bodyPr/>
          <a:lstStyle/>
          <a:p>
            <a:r>
              <a:rPr lang="de-DE" dirty="0" err="1"/>
              <a:t>Machine</a:t>
            </a:r>
            <a:r>
              <a:rPr lang="de-DE" dirty="0"/>
              <a:t> Learning</a:t>
            </a:r>
          </a:p>
          <a:p>
            <a:r>
              <a:rPr lang="de-DE" dirty="0"/>
              <a:t>3 </a:t>
            </a:r>
            <a:r>
              <a:rPr lang="de-DE" dirty="0" err="1"/>
              <a:t>Bayesian</a:t>
            </a:r>
            <a:r>
              <a:rPr lang="de-DE" dirty="0"/>
              <a:t> Classification </a:t>
            </a:r>
          </a:p>
        </p:txBody>
      </p:sp>
      <p:sp>
        <p:nvSpPr>
          <p:cNvPr id="13" name="Textplatzhalter 12"/>
          <p:cNvSpPr>
            <a:spLocks noGrp="1"/>
          </p:cNvSpPr>
          <p:nvPr>
            <p:ph type="body" sz="quarter" idx="18"/>
          </p:nvPr>
        </p:nvSpPr>
        <p:spPr>
          <a:xfrm>
            <a:off x="398661" y="2754119"/>
            <a:ext cx="5474192" cy="566327"/>
          </a:xfrm>
        </p:spPr>
        <p:txBody>
          <a:bodyPr/>
          <a:lstStyle/>
          <a:p>
            <a:r>
              <a:rPr lang="de-DE" sz="1800" dirty="0"/>
              <a:t>Prof. Dr. Steffen Staab</a:t>
            </a:r>
          </a:p>
          <a:p>
            <a:r>
              <a:rPr lang="de-DE" sz="1800" dirty="0" err="1"/>
              <a:t>Nadeen</a:t>
            </a:r>
            <a:r>
              <a:rPr lang="de-DE" sz="1800" dirty="0"/>
              <a:t> </a:t>
            </a:r>
            <a:r>
              <a:rPr lang="de-DE" sz="1800" dirty="0" err="1"/>
              <a:t>Fatallah</a:t>
            </a:r>
            <a:r>
              <a:rPr lang="de-DE" sz="1800" dirty="0"/>
              <a:t>		Osama Mohamed</a:t>
            </a:r>
          </a:p>
          <a:p>
            <a:r>
              <a:rPr lang="de-DE" sz="1800" dirty="0"/>
              <a:t>Daniel Frank			Yi Wang</a:t>
            </a:r>
            <a:br>
              <a:rPr lang="de-DE" sz="1800" dirty="0"/>
            </a:br>
            <a:r>
              <a:rPr lang="de-DE" sz="1800" dirty="0"/>
              <a:t>Akram Sadat Hosseini	Tim Schneider</a:t>
            </a:r>
          </a:p>
          <a:p>
            <a:r>
              <a:rPr lang="de-DE" sz="1800" dirty="0"/>
              <a:t>Rodrigo Lopez		</a:t>
            </a:r>
          </a:p>
          <a:p>
            <a:endParaRPr lang="de-DE" sz="1800" dirty="0"/>
          </a:p>
          <a:p>
            <a:r>
              <a:rPr lang="de-DE" sz="1800" dirty="0">
                <a:solidFill>
                  <a:schemeClr val="tx2"/>
                </a:solidFill>
                <a:hlinkClick r:id="rId3"/>
              </a:rPr>
              <a:t>https://www.ki.uni-stuttgart.de/</a:t>
            </a:r>
            <a:endParaRPr lang="de-DE" sz="1800" dirty="0">
              <a:solidFill>
                <a:schemeClr val="tx2"/>
              </a:solidFill>
            </a:endParaRPr>
          </a:p>
          <a:p>
            <a:endParaRPr lang="de-DE" sz="1800" dirty="0">
              <a:solidFill>
                <a:schemeClr val="tx2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4F33084-15CF-6A46-9187-891A3B8C6E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9985" y="5165574"/>
            <a:ext cx="1349006" cy="471081"/>
          </a:xfrm>
          <a:prstGeom prst="rect">
            <a:avLst/>
          </a:prstGeom>
        </p:spPr>
      </p:pic>
      <p:sp>
        <p:nvSpPr>
          <p:cNvPr id="6" name="Bildplatzhalter 5">
            <a:extLst>
              <a:ext uri="{FF2B5EF4-FFF2-40B4-BE49-F238E27FC236}">
                <a16:creationId xmlns:a16="http://schemas.microsoft.com/office/drawing/2014/main" id="{CB9AB0EC-0BFB-1A4F-916D-C900583EE72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  <p:txBody>
          <a:bodyPr/>
          <a:lstStyle/>
          <a:p>
            <a:endParaRPr lang="en-DE"/>
          </a:p>
        </p:txBody>
      </p:sp>
      <p:pic>
        <p:nvPicPr>
          <p:cNvPr id="14" name="Bildplatzhalter 2">
            <a:extLst>
              <a:ext uri="{FF2B5EF4-FFF2-40B4-BE49-F238E27FC236}">
                <a16:creationId xmlns:a16="http://schemas.microsoft.com/office/drawing/2014/main" id="{6F9314D9-B995-7148-84DE-9C54FB8772E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19143" b="19143"/>
          <a:stretch>
            <a:fillRect/>
          </a:stretch>
        </p:blipFill>
        <p:spPr>
          <a:xfrm>
            <a:off x="7503068" y="1688660"/>
            <a:ext cx="1349006" cy="1348623"/>
          </a:xfrm>
          <a:prstGeom prst="ellipse">
            <a:avLst/>
          </a:prstGeom>
          <a:solidFill>
            <a:schemeClr val="bg1"/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234919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hteck 15">
            <a:extLst>
              <a:ext uri="{FF2B5EF4-FFF2-40B4-BE49-F238E27FC236}">
                <a16:creationId xmlns:a16="http://schemas.microsoft.com/office/drawing/2014/main" id="{7355841E-8C48-B547-8900-C5927378E3BE}"/>
              </a:ext>
            </a:extLst>
          </p:cNvPr>
          <p:cNvSpPr/>
          <p:nvPr/>
        </p:nvSpPr>
        <p:spPr>
          <a:xfrm>
            <a:off x="4806372" y="3405603"/>
            <a:ext cx="834160" cy="287209"/>
          </a:xfrm>
          <a:prstGeom prst="rect">
            <a:avLst/>
          </a:prstGeom>
          <a:noFill/>
          <a:ln w="762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Inhaltsplatzhalter 1">
                <a:extLst>
                  <a:ext uri="{FF2B5EF4-FFF2-40B4-BE49-F238E27FC236}">
                    <a16:creationId xmlns:a16="http://schemas.microsoft.com/office/drawing/2014/main" id="{21CDCFD5-FDCD-4849-A88A-03938796E37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DE" dirty="0"/>
                  <a:t>Assume </a:t>
                </a:r>
                <a:r>
                  <a:rPr lang="de-DE" dirty="0" err="1"/>
                  <a:t>we</a:t>
                </a:r>
                <a:r>
                  <a:rPr lang="de-DE" dirty="0"/>
                  <a:t> </a:t>
                </a:r>
                <a:r>
                  <a:rPr lang="de-DE" dirty="0" err="1"/>
                  <a:t>have</a:t>
                </a:r>
                <a:r>
                  <a:rPr lang="de-DE" dirty="0"/>
                  <a:t> </a:t>
                </a:r>
                <a:r>
                  <a:rPr lang="de-DE" dirty="0" err="1"/>
                  <a:t>two</a:t>
                </a:r>
                <a:r>
                  <a:rPr lang="de-DE" dirty="0"/>
                  <a:t> </a:t>
                </a:r>
                <a:r>
                  <a:rPr lang="de-DE" dirty="0" err="1"/>
                  <a:t>random</a:t>
                </a:r>
                <a:r>
                  <a:rPr lang="de-DE" dirty="0"/>
                  <a:t> variables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lang="de-DE" dirty="0"/>
              </a:p>
              <a:p>
                <a:endParaRPr lang="de-DE" dirty="0"/>
              </a:p>
              <a:p>
                <a:r>
                  <a:rPr lang="de-DE" dirty="0" err="1"/>
                  <a:t>Definitions</a:t>
                </a:r>
                <a:r>
                  <a:rPr lang="de-DE" dirty="0"/>
                  <a:t>:</a:t>
                </a:r>
              </a:p>
              <a:p>
                <a:pPr lvl="1"/>
                <a:r>
                  <a:rPr lang="de-DE" dirty="0"/>
                  <a:t>Joint </a:t>
                </a:r>
                <a:r>
                  <a:rPr lang="de-DE" dirty="0" err="1"/>
                  <a:t>distribution</a:t>
                </a:r>
                <a:r>
                  <a:rPr lang="de-DE" dirty="0"/>
                  <a:t>: </a:t>
                </a:r>
              </a:p>
              <a:p>
                <a:pPr lvl="1"/>
                <a:r>
                  <a:rPr lang="de-DE" dirty="0"/>
                  <a:t>Marginal </a:t>
                </a:r>
                <a:r>
                  <a:rPr lang="de-DE" dirty="0" err="1"/>
                  <a:t>distribution</a:t>
                </a:r>
                <a:r>
                  <a:rPr lang="de-DE" dirty="0"/>
                  <a:t>:</a:t>
                </a:r>
              </a:p>
              <a:p>
                <a:pPr lvl="1"/>
                <a:r>
                  <a:rPr lang="de-DE" dirty="0" err="1"/>
                  <a:t>Conditional</a:t>
                </a:r>
                <a:r>
                  <a:rPr lang="de-DE" dirty="0"/>
                  <a:t>:</a:t>
                </a:r>
              </a:p>
              <a:p>
                <a:pPr lvl="1"/>
                <a:endParaRPr lang="de-DE" dirty="0"/>
              </a:p>
              <a:p>
                <a:pPr lvl="1"/>
                <a:r>
                  <a:rPr lang="de-DE" dirty="0"/>
                  <a:t>The </a:t>
                </a:r>
                <a:r>
                  <a:rPr lang="de-DE" dirty="0" err="1"/>
                  <a:t>conditional</a:t>
                </a:r>
                <a:r>
                  <a:rPr lang="de-DE" dirty="0"/>
                  <a:t> </a:t>
                </a:r>
                <a:r>
                  <a:rPr lang="de-DE" dirty="0" err="1"/>
                  <a:t>is</a:t>
                </a:r>
                <a:r>
                  <a:rPr lang="de-DE" dirty="0"/>
                  <a:t> </a:t>
                </a:r>
                <a:r>
                  <a:rPr lang="de-DE" dirty="0" err="1"/>
                  <a:t>normalized</a:t>
                </a:r>
                <a:r>
                  <a:rPr lang="de-DE" dirty="0"/>
                  <a:t>:</a:t>
                </a:r>
              </a:p>
            </p:txBody>
          </p:sp>
        </mc:Choice>
        <mc:Fallback xmlns="">
          <p:sp>
            <p:nvSpPr>
              <p:cNvPr id="2" name="Inhaltsplatzhalter 1">
                <a:extLst>
                  <a:ext uri="{FF2B5EF4-FFF2-40B4-BE49-F238E27FC236}">
                    <a16:creationId xmlns:a16="http://schemas.microsoft.com/office/drawing/2014/main" id="{21CDCFD5-FDCD-4849-A88A-03938796E37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000" t="-121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el 2">
            <a:extLst>
              <a:ext uri="{FF2B5EF4-FFF2-40B4-BE49-F238E27FC236}">
                <a16:creationId xmlns:a16="http://schemas.microsoft.com/office/drawing/2014/main" id="{94BD6E56-BC7A-E246-94C5-70625F21B8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Joint </a:t>
            </a:r>
            <a:r>
              <a:rPr lang="de-DE" dirty="0" err="1"/>
              <a:t>distributions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F79FFB1-F775-2C43-957E-0F23043345A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6FF9E5C-6635-B34C-AAD0-B82EFCB7B52C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1E900F7-425E-1D46-B5C4-5280ABEFC9F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/>
              <a:t>Steffen Staab, Universität Stuttgart, @ststaab, https://www.ipvs.uni-stuttgart.de/departments/ac/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345B918F-2A08-114E-A7F1-FFE3405AA1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1200" y="1533813"/>
            <a:ext cx="3352800" cy="250190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696C6F50-157C-1D49-A264-8E3D2564D7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3527" y="3084945"/>
            <a:ext cx="2721264" cy="320658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80E2D0BE-EC17-8A48-A278-AF287BAC35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83527" y="2698750"/>
            <a:ext cx="1079500" cy="31750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F5160EE8-F19E-7347-A6AC-2A7CF0FAA4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83527" y="3447842"/>
            <a:ext cx="2362200" cy="482600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E426135F-E3D8-2348-8592-835824E2DF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63027" y="4326962"/>
            <a:ext cx="2743200" cy="317500"/>
          </a:xfrm>
          <a:prstGeom prst="rect">
            <a:avLst/>
          </a:prstGeom>
        </p:spPr>
      </p:pic>
      <p:sp>
        <p:nvSpPr>
          <p:cNvPr id="15" name="Rechteck 14">
            <a:extLst>
              <a:ext uri="{FF2B5EF4-FFF2-40B4-BE49-F238E27FC236}">
                <a16:creationId xmlns:a16="http://schemas.microsoft.com/office/drawing/2014/main" id="{6D857F1C-9BE3-3340-8D44-43E4CA09344D}"/>
              </a:ext>
            </a:extLst>
          </p:cNvPr>
          <p:cNvSpPr/>
          <p:nvPr/>
        </p:nvSpPr>
        <p:spPr>
          <a:xfrm>
            <a:off x="7819159" y="2036619"/>
            <a:ext cx="452005" cy="1496290"/>
          </a:xfrm>
          <a:prstGeom prst="rect">
            <a:avLst/>
          </a:prstGeom>
          <a:noFill/>
          <a:ln w="762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BCF4DEE8-9F1C-E747-B583-D7E00F95D8B2}"/>
              </a:ext>
            </a:extLst>
          </p:cNvPr>
          <p:cNvSpPr/>
          <p:nvPr/>
        </p:nvSpPr>
        <p:spPr>
          <a:xfrm>
            <a:off x="7819159" y="2509405"/>
            <a:ext cx="452005" cy="506845"/>
          </a:xfrm>
          <a:prstGeom prst="rect">
            <a:avLst/>
          </a:prstGeom>
          <a:noFill/>
          <a:ln w="762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DE5B7B99-2EDA-4648-B045-408A493AC846}"/>
              </a:ext>
            </a:extLst>
          </p:cNvPr>
          <p:cNvSpPr/>
          <p:nvPr/>
        </p:nvSpPr>
        <p:spPr>
          <a:xfrm>
            <a:off x="4914322" y="3678751"/>
            <a:ext cx="603251" cy="301270"/>
          </a:xfrm>
          <a:prstGeom prst="rect">
            <a:avLst/>
          </a:prstGeom>
          <a:noFill/>
          <a:ln w="762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1507475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Inhaltsplatzhalter 1">
                <a:extLst>
                  <a:ext uri="{FF2B5EF4-FFF2-40B4-BE49-F238E27FC236}">
                    <a16:creationId xmlns:a16="http://schemas.microsoft.com/office/drawing/2014/main" id="{21CDCFD5-FDCD-4849-A88A-03938796E37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DE" dirty="0"/>
                  <a:t>Assume </a:t>
                </a:r>
                <a:r>
                  <a:rPr lang="de-DE" dirty="0" err="1"/>
                  <a:t>we</a:t>
                </a:r>
                <a:r>
                  <a:rPr lang="de-DE" dirty="0"/>
                  <a:t> </a:t>
                </a:r>
                <a:r>
                  <a:rPr lang="de-DE" dirty="0" err="1"/>
                  <a:t>have</a:t>
                </a:r>
                <a:r>
                  <a:rPr lang="de-DE" dirty="0"/>
                  <a:t> </a:t>
                </a:r>
                <a:r>
                  <a:rPr lang="de-DE" dirty="0" err="1"/>
                  <a:t>two</a:t>
                </a:r>
                <a:r>
                  <a:rPr lang="de-DE" dirty="0"/>
                  <a:t> </a:t>
                </a:r>
                <a:r>
                  <a:rPr lang="de-DE" dirty="0" err="1"/>
                  <a:t>random</a:t>
                </a:r>
                <a:r>
                  <a:rPr lang="de-DE" dirty="0"/>
                  <a:t> variables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lang="de-DE" dirty="0"/>
              </a:p>
              <a:p>
                <a:endParaRPr lang="de-DE" dirty="0"/>
              </a:p>
              <a:p>
                <a:r>
                  <a:rPr lang="de-DE" dirty="0" err="1"/>
                  <a:t>Definitions</a:t>
                </a:r>
                <a:r>
                  <a:rPr lang="de-DE" dirty="0"/>
                  <a:t>:</a:t>
                </a:r>
              </a:p>
              <a:p>
                <a:pPr lvl="1"/>
                <a:r>
                  <a:rPr lang="de-DE" dirty="0"/>
                  <a:t>Joint </a:t>
                </a:r>
                <a:r>
                  <a:rPr lang="de-DE" dirty="0" err="1"/>
                  <a:t>distribution</a:t>
                </a:r>
                <a:r>
                  <a:rPr lang="de-DE" dirty="0"/>
                  <a:t>: </a:t>
                </a:r>
              </a:p>
              <a:p>
                <a:pPr lvl="1"/>
                <a:r>
                  <a:rPr lang="de-DE" dirty="0"/>
                  <a:t>Marginal </a:t>
                </a:r>
                <a:r>
                  <a:rPr lang="de-DE" dirty="0" err="1"/>
                  <a:t>distribution</a:t>
                </a:r>
                <a:r>
                  <a:rPr lang="de-DE" dirty="0"/>
                  <a:t>:</a:t>
                </a:r>
              </a:p>
              <a:p>
                <a:pPr lvl="1"/>
                <a:r>
                  <a:rPr lang="de-DE" dirty="0" err="1"/>
                  <a:t>Conditional</a:t>
                </a:r>
                <a:r>
                  <a:rPr lang="de-DE" dirty="0"/>
                  <a:t>:</a:t>
                </a:r>
              </a:p>
              <a:p>
                <a:pPr lvl="1"/>
                <a:endParaRPr lang="de-DE" dirty="0"/>
              </a:p>
              <a:p>
                <a:pPr lvl="1"/>
                <a:r>
                  <a:rPr lang="de-DE" dirty="0"/>
                  <a:t>The </a:t>
                </a:r>
                <a:r>
                  <a:rPr lang="de-DE" dirty="0" err="1"/>
                  <a:t>conditional</a:t>
                </a:r>
                <a:r>
                  <a:rPr lang="de-DE" dirty="0"/>
                  <a:t> </a:t>
                </a:r>
                <a:r>
                  <a:rPr lang="de-DE" dirty="0" err="1"/>
                  <a:t>is</a:t>
                </a:r>
                <a:r>
                  <a:rPr lang="de-DE" dirty="0"/>
                  <a:t> </a:t>
                </a:r>
                <a:r>
                  <a:rPr lang="de-DE" dirty="0" err="1"/>
                  <a:t>normalized</a:t>
                </a:r>
                <a:r>
                  <a:rPr lang="de-DE" dirty="0"/>
                  <a:t>:</a:t>
                </a:r>
              </a:p>
              <a:p>
                <a:pPr lvl="1"/>
                <a:r>
                  <a:rPr lang="de-DE" dirty="0"/>
                  <a:t>X </a:t>
                </a:r>
                <a:r>
                  <a:rPr lang="de-DE" dirty="0" err="1"/>
                  <a:t>is</a:t>
                </a:r>
                <a:r>
                  <a:rPr lang="de-DE" dirty="0"/>
                  <a:t> </a:t>
                </a:r>
                <a:r>
                  <a:rPr lang="de-DE" dirty="0" err="1"/>
                  <a:t>independent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Y </a:t>
                </a:r>
                <a:r>
                  <a:rPr lang="de-DE" dirty="0" err="1"/>
                  <a:t>iff</a:t>
                </a:r>
                <a:r>
                  <a:rPr lang="de-DE" dirty="0"/>
                  <a:t>:    </a:t>
                </a:r>
              </a:p>
            </p:txBody>
          </p:sp>
        </mc:Choice>
        <mc:Fallback xmlns="">
          <p:sp>
            <p:nvSpPr>
              <p:cNvPr id="2" name="Inhaltsplatzhalter 1">
                <a:extLst>
                  <a:ext uri="{FF2B5EF4-FFF2-40B4-BE49-F238E27FC236}">
                    <a16:creationId xmlns:a16="http://schemas.microsoft.com/office/drawing/2014/main" id="{21CDCFD5-FDCD-4849-A88A-03938796E37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000" t="-121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el 2">
            <a:extLst>
              <a:ext uri="{FF2B5EF4-FFF2-40B4-BE49-F238E27FC236}">
                <a16:creationId xmlns:a16="http://schemas.microsoft.com/office/drawing/2014/main" id="{94BD6E56-BC7A-E246-94C5-70625F21B8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Joint </a:t>
            </a:r>
            <a:r>
              <a:rPr lang="de-DE" dirty="0" err="1"/>
              <a:t>distributions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F79FFB1-F775-2C43-957E-0F23043345A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6FF9E5C-6635-B34C-AAD0-B82EFCB7B52C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1E900F7-425E-1D46-B5C4-5280ABEFC9F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/>
              <a:t>Steffen Staab, Universität Stuttgart, @ststaab, https://www.ipvs.uni-stuttgart.de/departments/ac/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345B918F-2A08-114E-A7F1-FFE3405AA1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1200" y="1533813"/>
            <a:ext cx="3352800" cy="250190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696C6F50-157C-1D49-A264-8E3D2564D7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3527" y="3084945"/>
            <a:ext cx="2721264" cy="320658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80E2D0BE-EC17-8A48-A278-AF287BAC35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83527" y="2698750"/>
            <a:ext cx="1079500" cy="31750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F5160EE8-F19E-7347-A6AC-2A7CF0FAA4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83527" y="3447842"/>
            <a:ext cx="2362200" cy="482600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E426135F-E3D8-2348-8592-835824E2DF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63027" y="4326962"/>
            <a:ext cx="2743200" cy="317500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192ABC09-02E7-DF42-ACA0-6F88BDD9363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63027" y="4723482"/>
            <a:ext cx="2197100" cy="317500"/>
          </a:xfrm>
          <a:prstGeom prst="rect">
            <a:avLst/>
          </a:prstGeom>
        </p:spPr>
      </p:pic>
      <p:sp>
        <p:nvSpPr>
          <p:cNvPr id="23" name="Rechteck 22">
            <a:extLst>
              <a:ext uri="{FF2B5EF4-FFF2-40B4-BE49-F238E27FC236}">
                <a16:creationId xmlns:a16="http://schemas.microsoft.com/office/drawing/2014/main" id="{77AD8649-3AAC-9D40-A78C-640319AD90D3}"/>
              </a:ext>
            </a:extLst>
          </p:cNvPr>
          <p:cNvSpPr/>
          <p:nvPr/>
        </p:nvSpPr>
        <p:spPr>
          <a:xfrm>
            <a:off x="6298611" y="3083051"/>
            <a:ext cx="452005" cy="426027"/>
          </a:xfrm>
          <a:prstGeom prst="rect">
            <a:avLst/>
          </a:prstGeom>
          <a:noFill/>
          <a:ln w="762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BE460F9F-1A11-754B-9BB5-3CC0D31F2146}"/>
              </a:ext>
            </a:extLst>
          </p:cNvPr>
          <p:cNvSpPr/>
          <p:nvPr/>
        </p:nvSpPr>
        <p:spPr>
          <a:xfrm>
            <a:off x="6296882" y="2067791"/>
            <a:ext cx="452005" cy="426027"/>
          </a:xfrm>
          <a:prstGeom prst="rect">
            <a:avLst/>
          </a:prstGeom>
          <a:noFill/>
          <a:ln w="762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99B26E28-AF9A-2541-8D3D-0CDA49B9DDDF}"/>
              </a:ext>
            </a:extLst>
          </p:cNvPr>
          <p:cNvSpPr txBox="1"/>
          <p:nvPr/>
        </p:nvSpPr>
        <p:spPr>
          <a:xfrm>
            <a:off x="7742666" y="4057513"/>
            <a:ext cx="1146060" cy="11546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</a:pPr>
            <a:r>
              <a:rPr lang="de-DE" sz="1600" dirty="0" err="1"/>
              <a:t>identical</a:t>
            </a:r>
            <a:r>
              <a:rPr lang="de-DE" sz="1600" dirty="0"/>
              <a:t> </a:t>
            </a:r>
            <a:r>
              <a:rPr lang="de-DE" sz="1600" dirty="0" err="1"/>
              <a:t>colors</a:t>
            </a:r>
            <a:r>
              <a:rPr lang="de-DE" sz="1600" dirty="0"/>
              <a:t> stand </a:t>
            </a:r>
            <a:r>
              <a:rPr lang="de-DE" sz="1600" dirty="0" err="1"/>
              <a:t>for</a:t>
            </a:r>
            <a:r>
              <a:rPr lang="de-DE" sz="1600" dirty="0"/>
              <a:t> </a:t>
            </a:r>
            <a:r>
              <a:rPr lang="de-DE" sz="1600" dirty="0" err="1"/>
              <a:t>identical</a:t>
            </a:r>
            <a:r>
              <a:rPr lang="de-DE" sz="1600" dirty="0"/>
              <a:t> </a:t>
            </a:r>
            <a:r>
              <a:rPr lang="de-DE" sz="1600" dirty="0" err="1"/>
              <a:t>values</a:t>
            </a:r>
            <a:endParaRPr lang="de-DE" sz="1600" dirty="0"/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267A3E61-201B-D947-8046-B3C3C52B3AEA}"/>
              </a:ext>
            </a:extLst>
          </p:cNvPr>
          <p:cNvSpPr/>
          <p:nvPr/>
        </p:nvSpPr>
        <p:spPr>
          <a:xfrm>
            <a:off x="6802564" y="2067791"/>
            <a:ext cx="452005" cy="426027"/>
          </a:xfrm>
          <a:prstGeom prst="rect">
            <a:avLst/>
          </a:prstGeom>
          <a:noFill/>
          <a:ln w="762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67F86A75-6258-7C44-81C3-7F473BB33568}"/>
              </a:ext>
            </a:extLst>
          </p:cNvPr>
          <p:cNvSpPr/>
          <p:nvPr/>
        </p:nvSpPr>
        <p:spPr>
          <a:xfrm>
            <a:off x="7290661" y="2067790"/>
            <a:ext cx="452005" cy="426027"/>
          </a:xfrm>
          <a:prstGeom prst="rect">
            <a:avLst/>
          </a:prstGeom>
          <a:noFill/>
          <a:ln w="762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71DA234E-AD19-AA4D-93B7-0550AC364BC9}"/>
              </a:ext>
            </a:extLst>
          </p:cNvPr>
          <p:cNvSpPr/>
          <p:nvPr/>
        </p:nvSpPr>
        <p:spPr>
          <a:xfrm>
            <a:off x="7790287" y="2067790"/>
            <a:ext cx="452005" cy="426027"/>
          </a:xfrm>
          <a:prstGeom prst="rect">
            <a:avLst/>
          </a:prstGeom>
          <a:noFill/>
          <a:ln w="762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688A5E5E-AC38-AA41-A1AB-DCF3D616E480}"/>
              </a:ext>
            </a:extLst>
          </p:cNvPr>
          <p:cNvSpPr/>
          <p:nvPr/>
        </p:nvSpPr>
        <p:spPr>
          <a:xfrm>
            <a:off x="8296287" y="2067790"/>
            <a:ext cx="452005" cy="426027"/>
          </a:xfrm>
          <a:prstGeom prst="rect">
            <a:avLst/>
          </a:prstGeom>
          <a:noFill/>
          <a:ln w="762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FEE11844-8E35-7C4B-9DE9-250D1A57EE03}"/>
              </a:ext>
            </a:extLst>
          </p:cNvPr>
          <p:cNvSpPr/>
          <p:nvPr/>
        </p:nvSpPr>
        <p:spPr>
          <a:xfrm>
            <a:off x="6296882" y="2563231"/>
            <a:ext cx="452005" cy="426027"/>
          </a:xfrm>
          <a:prstGeom prst="rect">
            <a:avLst/>
          </a:prstGeom>
          <a:noFill/>
          <a:ln w="762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EE74BC84-48D5-9D40-A85F-1DA92412C68D}"/>
              </a:ext>
            </a:extLst>
          </p:cNvPr>
          <p:cNvSpPr/>
          <p:nvPr/>
        </p:nvSpPr>
        <p:spPr>
          <a:xfrm>
            <a:off x="6802564" y="2563231"/>
            <a:ext cx="452005" cy="426027"/>
          </a:xfrm>
          <a:prstGeom prst="rect">
            <a:avLst/>
          </a:prstGeom>
          <a:noFill/>
          <a:ln w="762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64D9177F-C3ED-7C4D-9FD1-2927EF5CB3F6}"/>
              </a:ext>
            </a:extLst>
          </p:cNvPr>
          <p:cNvSpPr/>
          <p:nvPr/>
        </p:nvSpPr>
        <p:spPr>
          <a:xfrm>
            <a:off x="7290661" y="2563230"/>
            <a:ext cx="452005" cy="426027"/>
          </a:xfrm>
          <a:prstGeom prst="rect">
            <a:avLst/>
          </a:prstGeom>
          <a:noFill/>
          <a:ln w="762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4ECEB7F6-615A-9841-B15F-47539E6704D2}"/>
              </a:ext>
            </a:extLst>
          </p:cNvPr>
          <p:cNvSpPr/>
          <p:nvPr/>
        </p:nvSpPr>
        <p:spPr>
          <a:xfrm>
            <a:off x="7790287" y="2563230"/>
            <a:ext cx="452005" cy="426027"/>
          </a:xfrm>
          <a:prstGeom prst="rect">
            <a:avLst/>
          </a:prstGeom>
          <a:noFill/>
          <a:ln w="762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8E22727D-2514-D44C-82EE-B64C615B3165}"/>
              </a:ext>
            </a:extLst>
          </p:cNvPr>
          <p:cNvSpPr/>
          <p:nvPr/>
        </p:nvSpPr>
        <p:spPr>
          <a:xfrm>
            <a:off x="8296287" y="2563230"/>
            <a:ext cx="452005" cy="426027"/>
          </a:xfrm>
          <a:prstGeom prst="rect">
            <a:avLst/>
          </a:prstGeom>
          <a:noFill/>
          <a:ln w="762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E7B2FD7D-1C80-6E42-95AF-A5C2E04BE44D}"/>
              </a:ext>
            </a:extLst>
          </p:cNvPr>
          <p:cNvSpPr/>
          <p:nvPr/>
        </p:nvSpPr>
        <p:spPr>
          <a:xfrm>
            <a:off x="6296882" y="3083049"/>
            <a:ext cx="452005" cy="426027"/>
          </a:xfrm>
          <a:prstGeom prst="rect">
            <a:avLst/>
          </a:prstGeom>
          <a:noFill/>
          <a:ln w="762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2CA9CAB0-A4A7-3E4B-BBC8-387F6C7C93B7}"/>
              </a:ext>
            </a:extLst>
          </p:cNvPr>
          <p:cNvSpPr/>
          <p:nvPr/>
        </p:nvSpPr>
        <p:spPr>
          <a:xfrm>
            <a:off x="6802564" y="3083049"/>
            <a:ext cx="452005" cy="426027"/>
          </a:xfrm>
          <a:prstGeom prst="rect">
            <a:avLst/>
          </a:prstGeom>
          <a:noFill/>
          <a:ln w="762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4F2BE454-CECC-6F43-83DA-D04BB27DF36A}"/>
              </a:ext>
            </a:extLst>
          </p:cNvPr>
          <p:cNvSpPr/>
          <p:nvPr/>
        </p:nvSpPr>
        <p:spPr>
          <a:xfrm>
            <a:off x="7290661" y="3083048"/>
            <a:ext cx="452005" cy="426027"/>
          </a:xfrm>
          <a:prstGeom prst="rect">
            <a:avLst/>
          </a:prstGeom>
          <a:noFill/>
          <a:ln w="762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41" name="Rechteck 40">
            <a:extLst>
              <a:ext uri="{FF2B5EF4-FFF2-40B4-BE49-F238E27FC236}">
                <a16:creationId xmlns:a16="http://schemas.microsoft.com/office/drawing/2014/main" id="{25E5FB0F-1E26-7E41-8E34-20B59256998A}"/>
              </a:ext>
            </a:extLst>
          </p:cNvPr>
          <p:cNvSpPr/>
          <p:nvPr/>
        </p:nvSpPr>
        <p:spPr>
          <a:xfrm>
            <a:off x="7790287" y="3083048"/>
            <a:ext cx="452005" cy="426027"/>
          </a:xfrm>
          <a:prstGeom prst="rect">
            <a:avLst/>
          </a:prstGeom>
          <a:noFill/>
          <a:ln w="762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D722315E-086C-A94C-96EB-F17750259F23}"/>
              </a:ext>
            </a:extLst>
          </p:cNvPr>
          <p:cNvSpPr/>
          <p:nvPr/>
        </p:nvSpPr>
        <p:spPr>
          <a:xfrm>
            <a:off x="8296287" y="3083048"/>
            <a:ext cx="452005" cy="426027"/>
          </a:xfrm>
          <a:prstGeom prst="rect">
            <a:avLst/>
          </a:prstGeom>
          <a:noFill/>
          <a:ln w="762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916240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/>
        </p:nvSpPr>
        <p:spPr>
          <a:xfrm>
            <a:off x="3731767" y="3282462"/>
            <a:ext cx="3950041" cy="20144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7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8426" y="372114"/>
            <a:ext cx="8245475" cy="576000"/>
          </a:xfrm>
        </p:spPr>
        <p:txBody>
          <a:bodyPr/>
          <a:lstStyle/>
          <a:p>
            <a:r>
              <a:rPr lang="en-GB" noProof="0" dirty="0"/>
              <a:t>Visualizing specific conditional events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426" y="1507727"/>
            <a:ext cx="3442589" cy="38007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feld 5"/>
          <p:cNvSpPr txBox="1"/>
          <p:nvPr/>
        </p:nvSpPr>
        <p:spPr>
          <a:xfrm>
            <a:off x="4091562" y="1831879"/>
            <a:ext cx="3850157" cy="4513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333" dirty="0"/>
              <a:t>P (</a:t>
            </a:r>
            <a:r>
              <a:rPr lang="de-DE" sz="2333" dirty="0" err="1"/>
              <a:t>yellow</a:t>
            </a:r>
            <a:r>
              <a:rPr lang="de-DE" sz="2333" dirty="0"/>
              <a:t> | </a:t>
            </a:r>
            <a:r>
              <a:rPr lang="de-DE" sz="2333" dirty="0" err="1"/>
              <a:t>red</a:t>
            </a:r>
            <a:r>
              <a:rPr lang="de-DE" sz="2333" dirty="0"/>
              <a:t>) = 4/20 = 1/5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4091562" y="2497288"/>
            <a:ext cx="3600088" cy="4513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333" dirty="0"/>
              <a:t>P (</a:t>
            </a:r>
            <a:r>
              <a:rPr lang="de-DE" sz="2333" dirty="0" err="1"/>
              <a:t>red</a:t>
            </a:r>
            <a:r>
              <a:rPr lang="de-DE" sz="2333" dirty="0"/>
              <a:t>| </a:t>
            </a:r>
            <a:r>
              <a:rPr lang="de-DE" sz="2333" dirty="0" err="1"/>
              <a:t>yellow</a:t>
            </a:r>
            <a:r>
              <a:rPr lang="de-DE" sz="2333" dirty="0"/>
              <a:t>) = 4/6 = 2/3</a:t>
            </a:r>
          </a:p>
        </p:txBody>
      </p:sp>
      <p:sp>
        <p:nvSpPr>
          <p:cNvPr id="10" name="Textfeld 9"/>
          <p:cNvSpPr txBox="1"/>
          <p:nvPr/>
        </p:nvSpPr>
        <p:spPr>
          <a:xfrm>
            <a:off x="6260326" y="1835887"/>
            <a:ext cx="1675940" cy="45134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DE" sz="2333" dirty="0">
                <a:solidFill>
                  <a:srgbClr val="FF0000"/>
                </a:solidFill>
              </a:rPr>
              <a:t>?</a:t>
            </a:r>
          </a:p>
        </p:txBody>
      </p:sp>
      <p:sp>
        <p:nvSpPr>
          <p:cNvPr id="11" name="Textfeld 10"/>
          <p:cNvSpPr txBox="1"/>
          <p:nvPr/>
        </p:nvSpPr>
        <p:spPr>
          <a:xfrm>
            <a:off x="6229900" y="2493924"/>
            <a:ext cx="1440821" cy="45134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DE" sz="2333" dirty="0">
                <a:solidFill>
                  <a:srgbClr val="FF0000"/>
                </a:solidFill>
              </a:rPr>
              <a:t>?</a:t>
            </a:r>
          </a:p>
        </p:txBody>
      </p:sp>
      <p:sp>
        <p:nvSpPr>
          <p:cNvPr id="9" name="Rechteck 8"/>
          <p:cNvSpPr/>
          <p:nvPr/>
        </p:nvSpPr>
        <p:spPr>
          <a:xfrm>
            <a:off x="6857782" y="1041043"/>
            <a:ext cx="321972" cy="1403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70"/>
          </a:p>
        </p:txBody>
      </p:sp>
      <p:sp>
        <p:nvSpPr>
          <p:cNvPr id="12" name="Rechteck 11"/>
          <p:cNvSpPr/>
          <p:nvPr/>
        </p:nvSpPr>
        <p:spPr>
          <a:xfrm>
            <a:off x="6857783" y="228865"/>
            <a:ext cx="160986" cy="1867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7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0F2AEA41-3E5B-E34C-A129-3592BC7C0F74}"/>
              </a:ext>
            </a:extLst>
          </p:cNvPr>
          <p:cNvSpPr txBox="1"/>
          <p:nvPr/>
        </p:nvSpPr>
        <p:spPr>
          <a:xfrm>
            <a:off x="4091562" y="3282041"/>
            <a:ext cx="5179868" cy="7046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</a:pPr>
            <a:r>
              <a:rPr lang="de-DE" sz="2000" dirty="0"/>
              <a:t>Can </a:t>
            </a:r>
            <a:r>
              <a:rPr lang="de-DE" sz="2000" dirty="0" err="1"/>
              <a:t>we</a:t>
            </a:r>
            <a:r>
              <a:rPr lang="de-DE" sz="2000" dirty="0"/>
              <a:t> </a:t>
            </a:r>
            <a:r>
              <a:rPr lang="de-DE" sz="2000" dirty="0" err="1"/>
              <a:t>infer</a:t>
            </a:r>
            <a:r>
              <a:rPr lang="de-DE" sz="2000" dirty="0"/>
              <a:t> </a:t>
            </a:r>
            <a:r>
              <a:rPr lang="de-DE" sz="2000" dirty="0" err="1"/>
              <a:t>something</a:t>
            </a:r>
            <a:r>
              <a:rPr lang="de-DE" sz="2000" dirty="0"/>
              <a:t> </a:t>
            </a:r>
            <a:r>
              <a:rPr lang="de-DE" sz="2000" dirty="0" err="1"/>
              <a:t>about</a:t>
            </a:r>
            <a:r>
              <a:rPr lang="de-DE" sz="2000" dirty="0"/>
              <a:t> P (</a:t>
            </a:r>
            <a:r>
              <a:rPr lang="de-DE" sz="2000" dirty="0" err="1"/>
              <a:t>red</a:t>
            </a:r>
            <a:r>
              <a:rPr lang="de-DE" sz="2000" dirty="0"/>
              <a:t>| </a:t>
            </a:r>
            <a:r>
              <a:rPr lang="de-DE" sz="2000" dirty="0" err="1"/>
              <a:t>yellow</a:t>
            </a:r>
            <a:r>
              <a:rPr lang="de-DE" sz="2000" dirty="0"/>
              <a:t>) </a:t>
            </a:r>
            <a:br>
              <a:rPr lang="de-DE" sz="2000" dirty="0"/>
            </a:br>
            <a:r>
              <a:rPr lang="de-DE" sz="2000" dirty="0" err="1"/>
              <a:t>if</a:t>
            </a:r>
            <a:r>
              <a:rPr lang="de-DE" sz="2000" dirty="0"/>
              <a:t> </a:t>
            </a:r>
            <a:r>
              <a:rPr lang="de-DE" sz="2000" dirty="0" err="1"/>
              <a:t>we</a:t>
            </a:r>
            <a:r>
              <a:rPr lang="de-DE" sz="2000" dirty="0"/>
              <a:t> </a:t>
            </a:r>
            <a:r>
              <a:rPr lang="de-DE" sz="2000" dirty="0" err="1"/>
              <a:t>know</a:t>
            </a:r>
            <a:r>
              <a:rPr lang="de-DE" sz="2000" dirty="0"/>
              <a:t> P (</a:t>
            </a:r>
            <a:r>
              <a:rPr lang="de-DE" sz="2000" dirty="0" err="1"/>
              <a:t>yellow</a:t>
            </a:r>
            <a:r>
              <a:rPr lang="de-DE" sz="2000" dirty="0"/>
              <a:t> | </a:t>
            </a:r>
            <a:r>
              <a:rPr lang="de-DE" sz="2000" dirty="0" err="1"/>
              <a:t>red</a:t>
            </a:r>
            <a:r>
              <a:rPr lang="de-DE" sz="2000" dirty="0"/>
              <a:t>) ?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6D30BD0-F634-BA43-B2E8-A3148C457A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01.05.20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3884143-506F-544D-947F-3CF082D1D3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Steffen Staab, Universität Stuttgart, @ststaab, </a:t>
            </a:r>
            <a:r>
              <a:rPr lang="de-DE">
                <a:hlinkClick r:id="rId3"/>
              </a:rPr>
              <a:t>https://www.ipvs.uni-stuttgart.de/departments/ac/</a:t>
            </a:r>
            <a:endParaRPr lang="en-US" dirty="0"/>
          </a:p>
        </p:txBody>
      </p:sp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C6917ACA-A621-C246-BCEA-E4593D29F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684B87-C1DC-FD46-AEB2-BFC9918E53F3}" type="slidenum">
              <a:rPr lang="de-DE" smtClean="0"/>
              <a:pPr/>
              <a:t>12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49192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 animBg="1"/>
      <p:bldP spid="11" grpId="0" animBg="1"/>
      <p:bldP spid="9" grpId="0" animBg="1"/>
      <p:bldP spid="12" grpId="0" animBg="1"/>
      <p:bldP spid="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/>
          <p:nvPr/>
        </p:nvSpPr>
        <p:spPr>
          <a:xfrm>
            <a:off x="762000" y="1181365"/>
            <a:ext cx="7819293" cy="39181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7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Reason for Bayes’ Theorem</a:t>
            </a: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8955" y="1675338"/>
            <a:ext cx="2488091" cy="5435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Gerade Verbindung mit Pfeil 6"/>
          <p:cNvCxnSpPr/>
          <p:nvPr/>
        </p:nvCxnSpPr>
        <p:spPr>
          <a:xfrm>
            <a:off x="3763108" y="1935549"/>
            <a:ext cx="973016" cy="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9519" y="2767672"/>
            <a:ext cx="3086962" cy="3918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Gerade Verbindung mit Pfeil 11"/>
          <p:cNvCxnSpPr/>
          <p:nvPr/>
        </p:nvCxnSpPr>
        <p:spPr>
          <a:xfrm flipH="1">
            <a:off x="6223000" y="2345857"/>
            <a:ext cx="1" cy="421816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8954" y="3672149"/>
            <a:ext cx="2521743" cy="6629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4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9515" y="1445254"/>
            <a:ext cx="1633733" cy="536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5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9515" y="2044588"/>
            <a:ext cx="1610885" cy="468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Gerade Verbindung mit Pfeil 13"/>
          <p:cNvCxnSpPr/>
          <p:nvPr/>
        </p:nvCxnSpPr>
        <p:spPr>
          <a:xfrm flipH="1">
            <a:off x="6233559" y="3197825"/>
            <a:ext cx="1" cy="421816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A2CCBFE-3FBB-D04E-AE82-A314C9DB48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01.05.20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AE383C1-34F7-3947-8797-0A1C676012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Steffen Staab, Universität Stuttgart, @ststaab, </a:t>
            </a:r>
            <a:r>
              <a:rPr lang="de-DE">
                <a:hlinkClick r:id="rId7"/>
              </a:rPr>
              <a:t>https://www.ipvs.uni-stuttgart.de/departments/ac/</a:t>
            </a:r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21E77E5-BA45-8B45-8A44-B248414230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684B87-C1DC-FD46-AEB2-BFC9918E53F3}" type="slidenum">
              <a:rPr lang="de-DE" smtClean="0"/>
              <a:pPr/>
              <a:t>13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24345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Can I infer something about the second, </a:t>
            </a:r>
            <a:br>
              <a:rPr lang="en-GB" noProof="0" dirty="0"/>
            </a:br>
            <a:r>
              <a:rPr lang="en-GB" noProof="0" dirty="0"/>
              <a:t>by knowing about the first?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798" y="1507727"/>
            <a:ext cx="3442589" cy="38007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feld 5"/>
          <p:cNvSpPr txBox="1"/>
          <p:nvPr/>
        </p:nvSpPr>
        <p:spPr>
          <a:xfrm>
            <a:off x="4127934" y="1525353"/>
            <a:ext cx="3850157" cy="4513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333" dirty="0"/>
              <a:t>P (</a:t>
            </a:r>
            <a:r>
              <a:rPr lang="de-DE" sz="2333" dirty="0" err="1"/>
              <a:t>yellow</a:t>
            </a:r>
            <a:r>
              <a:rPr lang="de-DE" sz="2333" dirty="0"/>
              <a:t> | </a:t>
            </a:r>
            <a:r>
              <a:rPr lang="de-DE" sz="2333" dirty="0" err="1"/>
              <a:t>red</a:t>
            </a:r>
            <a:r>
              <a:rPr lang="de-DE" sz="2333" dirty="0"/>
              <a:t>) = 4/20 = 1/5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4127934" y="2190762"/>
            <a:ext cx="3600088" cy="4513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333" dirty="0"/>
              <a:t>P (</a:t>
            </a:r>
            <a:r>
              <a:rPr lang="de-DE" sz="2333" dirty="0" err="1"/>
              <a:t>red</a:t>
            </a:r>
            <a:r>
              <a:rPr lang="de-DE" sz="2333" dirty="0"/>
              <a:t>| </a:t>
            </a:r>
            <a:r>
              <a:rPr lang="de-DE" sz="2333" dirty="0" err="1"/>
              <a:t>yellow</a:t>
            </a:r>
            <a:r>
              <a:rPr lang="de-DE" sz="2333" dirty="0"/>
              <a:t>) = 4/6 = 2/3</a:t>
            </a:r>
          </a:p>
        </p:txBody>
      </p:sp>
      <p:sp>
        <p:nvSpPr>
          <p:cNvPr id="9" name="Rechteck 8"/>
          <p:cNvSpPr/>
          <p:nvPr/>
        </p:nvSpPr>
        <p:spPr>
          <a:xfrm>
            <a:off x="7340957" y="1041043"/>
            <a:ext cx="321972" cy="1403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70"/>
          </a:p>
        </p:txBody>
      </p:sp>
      <p:sp>
        <p:nvSpPr>
          <p:cNvPr id="12" name="Rechteck 11"/>
          <p:cNvSpPr/>
          <p:nvPr/>
        </p:nvSpPr>
        <p:spPr>
          <a:xfrm>
            <a:off x="7340958" y="228865"/>
            <a:ext cx="160986" cy="1867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7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C420D448-84A5-9649-A8A2-4B8E225E32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1665" y="2836573"/>
            <a:ext cx="4071400" cy="1231473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213542C9-D3B6-1948-9454-CE97BE1FB93D}"/>
              </a:ext>
            </a:extLst>
          </p:cNvPr>
          <p:cNvSpPr txBox="1"/>
          <p:nvPr/>
        </p:nvSpPr>
        <p:spPr>
          <a:xfrm>
            <a:off x="4249902" y="4235865"/>
            <a:ext cx="4873322" cy="8592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</a:pPr>
            <a:r>
              <a:rPr lang="de-DE" sz="1600" dirty="0"/>
              <a:t>This </a:t>
            </a:r>
            <a:r>
              <a:rPr lang="de-DE" sz="1600" dirty="0" err="1"/>
              <a:t>is</a:t>
            </a:r>
            <a:r>
              <a:rPr lang="de-DE" sz="1600" dirty="0"/>
              <a:t> </a:t>
            </a:r>
            <a:r>
              <a:rPr lang="de-DE" sz="1600" dirty="0" err="1"/>
              <a:t>practically</a:t>
            </a:r>
            <a:r>
              <a:rPr lang="de-DE" sz="1600" dirty="0"/>
              <a:t> </a:t>
            </a:r>
            <a:r>
              <a:rPr lang="de-DE" sz="1600" dirty="0" err="1"/>
              <a:t>useful</a:t>
            </a:r>
            <a:r>
              <a:rPr lang="de-DE" sz="1600" dirty="0"/>
              <a:t> </a:t>
            </a:r>
            <a:br>
              <a:rPr lang="de-DE" sz="1600" dirty="0"/>
            </a:br>
            <a:r>
              <a:rPr lang="de-DE" sz="1600" dirty="0" err="1"/>
              <a:t>if</a:t>
            </a:r>
            <a:r>
              <a:rPr lang="de-DE" sz="1600" dirty="0"/>
              <a:t>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term</a:t>
            </a:r>
            <a:r>
              <a:rPr lang="de-DE" sz="1600" dirty="0"/>
              <a:t> on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left</a:t>
            </a:r>
            <a:r>
              <a:rPr lang="de-DE" sz="1600" dirty="0"/>
              <a:t> </a:t>
            </a:r>
            <a:r>
              <a:rPr lang="de-DE" sz="1600" dirty="0" err="1"/>
              <a:t>side</a:t>
            </a:r>
            <a:r>
              <a:rPr lang="de-DE" sz="1600" dirty="0"/>
              <a:t> </a:t>
            </a:r>
            <a:r>
              <a:rPr lang="de-DE" sz="1600" dirty="0" err="1"/>
              <a:t>is</a:t>
            </a:r>
            <a:r>
              <a:rPr lang="de-DE" sz="1600" dirty="0"/>
              <a:t> </a:t>
            </a:r>
            <a:r>
              <a:rPr lang="de-DE" sz="1600" dirty="0" err="1"/>
              <a:t>hard</a:t>
            </a:r>
            <a:r>
              <a:rPr lang="de-DE" sz="1600" dirty="0"/>
              <a:t> </a:t>
            </a:r>
            <a:r>
              <a:rPr lang="de-DE" sz="1600" dirty="0" err="1"/>
              <a:t>to</a:t>
            </a:r>
            <a:r>
              <a:rPr lang="de-DE" sz="1600" dirty="0"/>
              <a:t> </a:t>
            </a:r>
            <a:r>
              <a:rPr lang="de-DE" sz="1600" dirty="0" err="1"/>
              <a:t>measure</a:t>
            </a:r>
            <a:r>
              <a:rPr lang="de-DE" sz="1600" dirty="0"/>
              <a:t>, </a:t>
            </a:r>
            <a:br>
              <a:rPr lang="de-DE" sz="1600" dirty="0"/>
            </a:br>
            <a:r>
              <a:rPr lang="de-DE" sz="1600" dirty="0"/>
              <a:t>but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terms</a:t>
            </a:r>
            <a:r>
              <a:rPr lang="de-DE" sz="1600" dirty="0"/>
              <a:t> on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right</a:t>
            </a:r>
            <a:r>
              <a:rPr lang="de-DE" sz="1600" dirty="0"/>
              <a:t> </a:t>
            </a:r>
            <a:r>
              <a:rPr lang="de-DE" sz="1600" dirty="0" err="1"/>
              <a:t>side</a:t>
            </a:r>
            <a:r>
              <a:rPr lang="de-DE" sz="1600" dirty="0"/>
              <a:t> </a:t>
            </a:r>
            <a:r>
              <a:rPr lang="de-DE" sz="1600" dirty="0" err="1"/>
              <a:t>are</a:t>
            </a:r>
            <a:r>
              <a:rPr lang="de-DE" sz="1600" dirty="0"/>
              <a:t> easy </a:t>
            </a:r>
            <a:r>
              <a:rPr lang="de-DE" sz="1600" dirty="0" err="1"/>
              <a:t>to</a:t>
            </a:r>
            <a:r>
              <a:rPr lang="de-DE" sz="1600" dirty="0"/>
              <a:t> </a:t>
            </a:r>
            <a:r>
              <a:rPr lang="de-DE" sz="1600" dirty="0" err="1"/>
              <a:t>measure</a:t>
            </a:r>
            <a:r>
              <a:rPr lang="de-DE" sz="1600" dirty="0"/>
              <a:t>.</a:t>
            </a:r>
          </a:p>
        </p:txBody>
      </p:sp>
      <p:sp>
        <p:nvSpPr>
          <p:cNvPr id="14" name="Datumsplatzhalter 13">
            <a:extLst>
              <a:ext uri="{FF2B5EF4-FFF2-40B4-BE49-F238E27FC236}">
                <a16:creationId xmlns:a16="http://schemas.microsoft.com/office/drawing/2014/main" id="{E57DBC23-0914-9442-9C79-D43C2725B1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01.05.20</a:t>
            </a:r>
            <a:endParaRPr lang="de-DE" dirty="0"/>
          </a:p>
        </p:txBody>
      </p:sp>
      <p:sp>
        <p:nvSpPr>
          <p:cNvPr id="15" name="Fußzeilenplatzhalter 14">
            <a:extLst>
              <a:ext uri="{FF2B5EF4-FFF2-40B4-BE49-F238E27FC236}">
                <a16:creationId xmlns:a16="http://schemas.microsoft.com/office/drawing/2014/main" id="{C778A641-3753-D640-BB7D-FC72CF1B8A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Steffen Staab, Universität Stuttgart, @ststaab, </a:t>
            </a:r>
            <a:r>
              <a:rPr lang="de-DE">
                <a:hlinkClick r:id="rId5"/>
              </a:rPr>
              <a:t>https://www.ipvs.uni-stuttgart.de/departments/ac/</a:t>
            </a:r>
            <a:endParaRPr lang="en-US" dirty="0"/>
          </a:p>
        </p:txBody>
      </p:sp>
      <p:sp>
        <p:nvSpPr>
          <p:cNvPr id="16" name="Foliennummernplatzhalter 15">
            <a:extLst>
              <a:ext uri="{FF2B5EF4-FFF2-40B4-BE49-F238E27FC236}">
                <a16:creationId xmlns:a16="http://schemas.microsoft.com/office/drawing/2014/main" id="{7867AD97-69F3-3646-BDAC-15F4A3F8A6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684B87-C1DC-FD46-AEB2-BFC9918E53F3}" type="slidenum">
              <a:rPr lang="de-DE" smtClean="0"/>
              <a:pPr/>
              <a:t>14</a:t>
            </a:fld>
            <a:endParaRPr lang="de-DE" dirty="0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ED7C4DFE-13A5-034A-B914-369CEA020B6A}"/>
              </a:ext>
            </a:extLst>
          </p:cNvPr>
          <p:cNvSpPr/>
          <p:nvPr/>
        </p:nvSpPr>
        <p:spPr>
          <a:xfrm>
            <a:off x="7019059" y="3377045"/>
            <a:ext cx="1553441" cy="7585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3085797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6">
            <a:extLst>
              <a:ext uri="{FF2B5EF4-FFF2-40B4-BE49-F238E27FC236}">
                <a16:creationId xmlns:a16="http://schemas.microsoft.com/office/drawing/2014/main" id="{CDDA6DDA-ECBC-C14F-BA49-D130774B3E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Talking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distributions</a:t>
            </a:r>
            <a:r>
              <a:rPr lang="de-DE" dirty="0"/>
              <a:t>	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865E2F0-8E1E-EE40-8821-EC349B4117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Steffen Staab, Universität Stuttgart, @ststaab, https://www.ipvs.uni-stuttgart.de/departments/ac/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18C2243-09CC-4547-91AE-081385680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F9E5C-6635-B34C-AAD0-B82EFCB7B52C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70DC394E-0896-BD49-A3F1-7D25D68E8E89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pPr algn="ctr"/>
            <a:r>
              <a:rPr lang="de-DE" dirty="0" err="1"/>
              <a:t>talking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probabilities</a:t>
            </a:r>
            <a:r>
              <a:rPr lang="de-DE" dirty="0"/>
              <a:t> </a:t>
            </a:r>
            <a:r>
              <a:rPr lang="de-DE" dirty="0" err="1"/>
              <a:t>of</a:t>
            </a:r>
            <a:br>
              <a:rPr lang="de-DE" dirty="0"/>
            </a:br>
            <a:r>
              <a:rPr lang="de-DE" dirty="0"/>
              <a:t>(</a:t>
            </a:r>
            <a:r>
              <a:rPr lang="de-DE" dirty="0" err="1"/>
              <a:t>often</a:t>
            </a:r>
            <a:r>
              <a:rPr lang="de-DE" dirty="0"/>
              <a:t> non-</a:t>
            </a:r>
            <a:r>
              <a:rPr lang="de-DE" dirty="0" err="1"/>
              <a:t>atomic</a:t>
            </a:r>
            <a:r>
              <a:rPr lang="de-DE" dirty="0"/>
              <a:t>) </a:t>
            </a:r>
            <a:r>
              <a:rPr lang="de-DE" dirty="0" err="1"/>
              <a:t>events</a:t>
            </a:r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5D2D2919-2249-954A-B148-7C4E1D9ED1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Bayes</a:t>
            </a:r>
            <a:r>
              <a:rPr lang="de-DE" dirty="0"/>
              <a:t>‘ Theorem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1E21B4DE-32C1-3D47-A4E7-6CAF0554E8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5622" y="3932569"/>
            <a:ext cx="3619500" cy="533400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640FF43D-9309-3F4A-A6A3-571EFC2350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0237" y="1851992"/>
            <a:ext cx="2819978" cy="600292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1C81A52B-F2FA-B040-AA76-85A7C0A8BC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850" y="1911553"/>
            <a:ext cx="2479964" cy="507802"/>
          </a:xfrm>
          <a:prstGeom prst="rect">
            <a:avLst/>
          </a:prstGeom>
        </p:spPr>
      </p:pic>
      <p:sp>
        <p:nvSpPr>
          <p:cNvPr id="14" name="Datumsplatzhalter 13">
            <a:extLst>
              <a:ext uri="{FF2B5EF4-FFF2-40B4-BE49-F238E27FC236}">
                <a16:creationId xmlns:a16="http://schemas.microsoft.com/office/drawing/2014/main" id="{0B1C1852-0650-EE4A-A393-B12D0E7FF5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01.05.20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0626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6072556F-ADC4-8A4A-BABD-1629D81A71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2000" dirty="0" err="1"/>
              <a:t>Frequentist</a:t>
            </a:r>
            <a:r>
              <a:rPr lang="de-DE" sz="2000" dirty="0"/>
              <a:t> </a:t>
            </a:r>
            <a:r>
              <a:rPr lang="de-DE" sz="2000" dirty="0" err="1"/>
              <a:t>probabilities</a:t>
            </a:r>
            <a:r>
              <a:rPr lang="de-DE" sz="2000" dirty="0"/>
              <a:t> </a:t>
            </a:r>
            <a:r>
              <a:rPr lang="de-DE" sz="2000" dirty="0" err="1"/>
              <a:t>are</a:t>
            </a:r>
            <a:r>
              <a:rPr lang="de-DE" sz="2000" dirty="0"/>
              <a:t> </a:t>
            </a:r>
            <a:r>
              <a:rPr lang="de-DE" sz="2000" dirty="0" err="1"/>
              <a:t>defined</a:t>
            </a:r>
            <a:r>
              <a:rPr lang="de-DE" sz="2000" dirty="0"/>
              <a:t> in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limit</a:t>
            </a:r>
            <a:r>
              <a:rPr lang="de-DE" sz="2000" dirty="0"/>
              <a:t> </a:t>
            </a:r>
            <a:r>
              <a:rPr lang="de-DE" sz="2000" dirty="0" err="1"/>
              <a:t>of</a:t>
            </a:r>
            <a:r>
              <a:rPr lang="de-DE" sz="2000" dirty="0"/>
              <a:t> an infinite </a:t>
            </a:r>
            <a:r>
              <a:rPr lang="de-DE" sz="2000" dirty="0" err="1"/>
              <a:t>number</a:t>
            </a:r>
            <a:r>
              <a:rPr lang="de-DE" sz="2000" dirty="0"/>
              <a:t> </a:t>
            </a:r>
            <a:r>
              <a:rPr lang="de-DE" sz="2000" dirty="0" err="1"/>
              <a:t>of</a:t>
            </a:r>
            <a:r>
              <a:rPr lang="de-DE" sz="2000" dirty="0"/>
              <a:t> </a:t>
            </a:r>
            <a:r>
              <a:rPr lang="de-DE" sz="2000" dirty="0" err="1"/>
              <a:t>trials</a:t>
            </a:r>
            <a:endParaRPr lang="de-DE" sz="2000" dirty="0"/>
          </a:p>
          <a:p>
            <a:r>
              <a:rPr lang="de-DE" sz="2000" dirty="0" err="1"/>
              <a:t>Example</a:t>
            </a:r>
            <a:r>
              <a:rPr lang="de-DE" sz="2000" dirty="0"/>
              <a:t>: “The </a:t>
            </a:r>
            <a:r>
              <a:rPr lang="de-DE" sz="2000" dirty="0" err="1"/>
              <a:t>probability</a:t>
            </a:r>
            <a:r>
              <a:rPr lang="de-DE" sz="2000" dirty="0"/>
              <a:t> </a:t>
            </a:r>
            <a:r>
              <a:rPr lang="de-DE" sz="2000" dirty="0" err="1"/>
              <a:t>of</a:t>
            </a:r>
            <a:r>
              <a:rPr lang="de-DE" sz="2000" dirty="0"/>
              <a:t> a </a:t>
            </a:r>
            <a:r>
              <a:rPr lang="de-DE" sz="2000" dirty="0" err="1"/>
              <a:t>particular</a:t>
            </a:r>
            <a:r>
              <a:rPr lang="de-DE" sz="2000" dirty="0"/>
              <a:t> </a:t>
            </a:r>
            <a:r>
              <a:rPr lang="de-DE" sz="2000" dirty="0" err="1"/>
              <a:t>coin</a:t>
            </a:r>
            <a:r>
              <a:rPr lang="de-DE" sz="2000" dirty="0"/>
              <a:t> </a:t>
            </a:r>
            <a:r>
              <a:rPr lang="de-DE" sz="2000" dirty="0" err="1"/>
              <a:t>landing</a:t>
            </a:r>
            <a:r>
              <a:rPr lang="de-DE" sz="2000" dirty="0"/>
              <a:t> </a:t>
            </a:r>
            <a:r>
              <a:rPr lang="de-DE" sz="2000" dirty="0" err="1"/>
              <a:t>heads</a:t>
            </a:r>
            <a:r>
              <a:rPr lang="de-DE" sz="2000" dirty="0"/>
              <a:t> </a:t>
            </a:r>
            <a:r>
              <a:rPr lang="de-DE" sz="2000" dirty="0" err="1"/>
              <a:t>up</a:t>
            </a:r>
            <a:r>
              <a:rPr lang="de-DE" sz="2000" dirty="0"/>
              <a:t> </a:t>
            </a:r>
            <a:r>
              <a:rPr lang="de-DE" sz="2000" dirty="0" err="1"/>
              <a:t>is</a:t>
            </a:r>
            <a:r>
              <a:rPr lang="de-DE" sz="2000" dirty="0"/>
              <a:t> 0.43”</a:t>
            </a:r>
          </a:p>
          <a:p>
            <a:pPr marL="0" indent="0">
              <a:buNone/>
            </a:pPr>
            <a:endParaRPr lang="de-DE" sz="2000" dirty="0"/>
          </a:p>
          <a:p>
            <a:pPr marL="0" indent="0">
              <a:buNone/>
            </a:pPr>
            <a:r>
              <a:rPr lang="de-DE" sz="2000" dirty="0" err="1"/>
              <a:t>Bayesian</a:t>
            </a:r>
            <a:r>
              <a:rPr lang="de-DE" sz="2000" dirty="0"/>
              <a:t> (</a:t>
            </a:r>
            <a:r>
              <a:rPr lang="de-DE" sz="2000" dirty="0" err="1"/>
              <a:t>subjective</a:t>
            </a:r>
            <a:r>
              <a:rPr lang="de-DE" sz="2000" dirty="0"/>
              <a:t>) </a:t>
            </a:r>
            <a:r>
              <a:rPr lang="de-DE" sz="2000" dirty="0" err="1"/>
              <a:t>probabilities</a:t>
            </a:r>
            <a:r>
              <a:rPr lang="de-DE" sz="2000" dirty="0"/>
              <a:t> </a:t>
            </a:r>
            <a:r>
              <a:rPr lang="de-DE" sz="2000" dirty="0" err="1"/>
              <a:t>quantify</a:t>
            </a:r>
            <a:r>
              <a:rPr lang="de-DE" sz="2000" dirty="0"/>
              <a:t> </a:t>
            </a:r>
            <a:r>
              <a:rPr lang="de-DE" sz="2000" dirty="0" err="1"/>
              <a:t>degrees</a:t>
            </a:r>
            <a:r>
              <a:rPr lang="de-DE" sz="2000" dirty="0"/>
              <a:t> </a:t>
            </a:r>
            <a:r>
              <a:rPr lang="de-DE" sz="2000" dirty="0" err="1"/>
              <a:t>of</a:t>
            </a:r>
            <a:r>
              <a:rPr lang="de-DE" sz="2000" dirty="0"/>
              <a:t> belief</a:t>
            </a:r>
          </a:p>
          <a:p>
            <a:r>
              <a:rPr lang="de-DE" sz="2000" dirty="0" err="1"/>
              <a:t>Example</a:t>
            </a:r>
            <a:r>
              <a:rPr lang="de-DE" sz="2000" dirty="0"/>
              <a:t>: “The </a:t>
            </a:r>
            <a:r>
              <a:rPr lang="de-DE" sz="2000" dirty="0" err="1"/>
              <a:t>probability</a:t>
            </a:r>
            <a:r>
              <a:rPr lang="de-DE" sz="2000" dirty="0"/>
              <a:t> </a:t>
            </a:r>
            <a:r>
              <a:rPr lang="de-DE" sz="2000" dirty="0" err="1"/>
              <a:t>of</a:t>
            </a:r>
            <a:r>
              <a:rPr lang="de-DE" sz="2000" dirty="0"/>
              <a:t> rain </a:t>
            </a:r>
            <a:r>
              <a:rPr lang="de-DE" sz="2000" dirty="0" err="1"/>
              <a:t>tomorrow</a:t>
            </a:r>
            <a:r>
              <a:rPr lang="de-DE" sz="2000" dirty="0"/>
              <a:t> </a:t>
            </a:r>
            <a:r>
              <a:rPr lang="de-DE" sz="2000" dirty="0" err="1"/>
              <a:t>is</a:t>
            </a:r>
            <a:r>
              <a:rPr lang="de-DE" sz="2000" dirty="0"/>
              <a:t> 0.3” </a:t>
            </a:r>
            <a:br>
              <a:rPr lang="de-DE" sz="2000" dirty="0"/>
            </a:br>
            <a:r>
              <a:rPr lang="de-DE" sz="2000" dirty="0"/>
              <a:t>		– not </a:t>
            </a:r>
            <a:r>
              <a:rPr lang="de-DE" sz="2000" dirty="0" err="1"/>
              <a:t>possible</a:t>
            </a:r>
            <a:r>
              <a:rPr lang="de-DE" sz="2000" dirty="0"/>
              <a:t> </a:t>
            </a:r>
            <a:r>
              <a:rPr lang="de-DE" sz="2000" dirty="0" err="1"/>
              <a:t>to</a:t>
            </a:r>
            <a:r>
              <a:rPr lang="de-DE" sz="2000" dirty="0"/>
              <a:t> </a:t>
            </a:r>
            <a:r>
              <a:rPr lang="de-DE" sz="2000" dirty="0" err="1"/>
              <a:t>repeat</a:t>
            </a:r>
            <a:r>
              <a:rPr lang="de-DE" sz="2000" dirty="0"/>
              <a:t> “</a:t>
            </a:r>
            <a:r>
              <a:rPr lang="de-DE" sz="2000" dirty="0" err="1"/>
              <a:t>tomorrow</a:t>
            </a:r>
            <a:r>
              <a:rPr lang="de-DE" sz="2000" dirty="0"/>
              <a:t>”</a:t>
            </a:r>
          </a:p>
          <a:p>
            <a:endParaRPr lang="de-DE" sz="2000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D98B435-CDC5-F44C-91EE-4DA75FA78A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Steffen Staab, Universität Stuttgart, @ststaab, </a:t>
            </a:r>
            <a:r>
              <a:rPr lang="de-DE">
                <a:hlinkClick r:id="rId2"/>
              </a:rPr>
              <a:t>https://www.ipvs.uni-stuttgart.de/departments/ac/</a:t>
            </a:r>
            <a:endParaRPr lang="en-U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1925745-87C4-F641-9E3E-95233C1D1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16</a:t>
            </a:fld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A04E3ED7-D2AE-F94F-9A77-995E9F643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Probability</a:t>
            </a:r>
            <a:r>
              <a:rPr lang="de-DE" dirty="0"/>
              <a:t> </a:t>
            </a:r>
            <a:r>
              <a:rPr lang="de-DE" dirty="0" err="1"/>
              <a:t>theory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dealing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uncertainty</a:t>
            </a:r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1A19767-5DC8-AE48-80AF-332B4A2EC9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01.05.20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37421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687D51E9-0384-9444-9AE2-DC5C278685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Coin</a:t>
            </a:r>
            <a:r>
              <a:rPr lang="de-DE" dirty="0"/>
              <a:t> </a:t>
            </a:r>
            <a:r>
              <a:rPr lang="de-DE" dirty="0" err="1"/>
              <a:t>flipping</a:t>
            </a:r>
            <a:r>
              <a:rPr lang="de-DE" dirty="0"/>
              <a:t>: </a:t>
            </a: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process</a:t>
            </a:r>
            <a:r>
              <a:rPr lang="de-DE" dirty="0"/>
              <a:t> </a:t>
            </a:r>
            <a:r>
              <a:rPr lang="de-DE" dirty="0" err="1"/>
              <a:t>produces</a:t>
            </a:r>
            <a:r>
              <a:rPr lang="de-DE" dirty="0"/>
              <a:t> </a:t>
            </a:r>
            <a:r>
              <a:rPr lang="de-DE" dirty="0" err="1"/>
              <a:t>these</a:t>
            </a:r>
            <a:r>
              <a:rPr lang="de-DE" dirty="0"/>
              <a:t> </a:t>
            </a:r>
            <a:r>
              <a:rPr lang="de-DE" dirty="0" err="1"/>
              <a:t>sequences</a:t>
            </a:r>
            <a:r>
              <a:rPr lang="de-DE" dirty="0"/>
              <a:t>?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hypotheses</a:t>
            </a:r>
            <a:r>
              <a:rPr lang="de-DE" dirty="0"/>
              <a:t> H=1, H=2</a:t>
            </a:r>
          </a:p>
          <a:p>
            <a:pPr lvl="1"/>
            <a:r>
              <a:rPr lang="de-DE" dirty="0"/>
              <a:t>Fair </a:t>
            </a:r>
            <a:r>
              <a:rPr lang="de-DE" dirty="0" err="1"/>
              <a:t>coin</a:t>
            </a:r>
            <a:r>
              <a:rPr lang="de-DE" dirty="0"/>
              <a:t>:</a:t>
            </a:r>
          </a:p>
          <a:p>
            <a:pPr lvl="1"/>
            <a:endParaRPr lang="de-DE" dirty="0"/>
          </a:p>
          <a:p>
            <a:pPr lvl="1"/>
            <a:r>
              <a:rPr lang="de-DE" dirty="0" err="1"/>
              <a:t>Manipulated</a:t>
            </a:r>
            <a:r>
              <a:rPr lang="de-DE" dirty="0"/>
              <a:t>: 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9069176A-4CF6-9A45-9723-0A6526F587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01.05.20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DE2C72E-48BE-384E-B152-E8BEB1CF6B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Steffen Staab, Universität Stuttgart, @ststaab, </a:t>
            </a:r>
            <a:r>
              <a:rPr lang="de-DE">
                <a:hlinkClick r:id="rId2"/>
              </a:rPr>
              <a:t>https://www.ipvs.uni-stuttgart.de/departments/ac/</a:t>
            </a:r>
            <a:endParaRPr lang="en-U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04C0BC8-16B7-D341-A444-87C67AA9D6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17</a:t>
            </a:fld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75541BE5-2164-5D4E-86C8-A59270998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Fair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manipulated</a:t>
            </a:r>
            <a:r>
              <a:rPr lang="de-DE" dirty="0"/>
              <a:t>?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22AACF18-CD66-A84D-837A-D9702ADE2E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963" y="1531713"/>
            <a:ext cx="4982441" cy="142782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17C96A5E-5A76-4B69-B1C8-0FF587260EA5}"/>
                  </a:ext>
                </a:extLst>
              </p:cNvPr>
              <p:cNvSpPr txBox="1"/>
              <p:nvPr/>
            </p:nvSpPr>
            <p:spPr>
              <a:xfrm>
                <a:off x="2286000" y="3594841"/>
                <a:ext cx="4572000" cy="17620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de-DE" sz="28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/>
                          <m:e>
                            <m:r>
                              <a:rPr lang="de-DE" sz="2800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  <m:r>
                              <a:rPr lang="de-DE" sz="2800" i="0">
                                <a:latin typeface="Cambria Math" panose="02040503050406030204" pitchFamily="18" charset="0"/>
                              </a:rPr>
                              <m:t>=1 </m:t>
                            </m:r>
                            <m:r>
                              <a:rPr lang="de-DE" sz="2800" b="0" i="1" smtClean="0">
                                <a:latin typeface="Cambria Math" panose="02040503050406030204" pitchFamily="18" charset="0"/>
                              </a:rPr>
                              <m:t>       </m:t>
                            </m:r>
                            <m:r>
                              <a:rPr lang="de-DE" sz="28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lang="de-DE" sz="2800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sz="28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2800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de-DE" sz="28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de-DE" sz="2800" i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de-DE" sz="2800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  <m:r>
                                  <a:rPr lang="de-DE" sz="2800" b="0" i="1" smtClean="0">
                                    <a:latin typeface="Cambria Math" panose="02040503050406030204" pitchFamily="18" charset="0"/>
                                  </a:rPr>
                                  <m:t>𝑒𝑎𝑑</m:t>
                                </m:r>
                                <m:r>
                                  <a:rPr lang="de-DE" sz="2800" i="0">
                                    <a:latin typeface="Cambria Math" panose="02040503050406030204" pitchFamily="18" charset="0"/>
                                  </a:rPr>
                                  <m:t>∣</m:t>
                                </m:r>
                                <m:r>
                                  <a:rPr lang="de-DE" sz="2800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  <m:r>
                                  <a:rPr lang="de-DE" sz="2800" i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e>
                            </m:d>
                            <m:r>
                              <a:rPr lang="de-DE" sz="2800" i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f>
                              <m:fPr>
                                <m:ctrlPr>
                                  <a:rPr lang="de-DE" sz="2800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de-DE" sz="280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de-DE" sz="2800" i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mr>
                        <m:mr>
                          <m:e/>
                          <m:e>
                            <m:r>
                              <a:rPr lang="de-DE" sz="2800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  <m:r>
                              <a:rPr lang="de-DE" sz="2800" i="0">
                                <a:latin typeface="Cambria Math" panose="02040503050406030204" pitchFamily="18" charset="0"/>
                              </a:rPr>
                              <m:t>=2 </m:t>
                            </m:r>
                            <m:r>
                              <a:rPr lang="de-DE" sz="2800" b="0" i="1" smtClean="0">
                                <a:latin typeface="Cambria Math" panose="02040503050406030204" pitchFamily="18" charset="0"/>
                              </a:rPr>
                              <m:t>       </m:t>
                            </m:r>
                            <m:r>
                              <a:rPr lang="de-DE" sz="28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lang="de-DE" sz="2800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sz="28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2800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de-DE" sz="28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de-DE" sz="2800" i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de-DE" sz="2800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  <m:r>
                                  <a:rPr lang="de-DE" sz="2800" b="0" i="1" smtClean="0">
                                    <a:latin typeface="Cambria Math" panose="02040503050406030204" pitchFamily="18" charset="0"/>
                                  </a:rPr>
                                  <m:t>𝑒𝑎𝑑</m:t>
                                </m:r>
                                <m:r>
                                  <a:rPr lang="de-DE" sz="2800" i="0">
                                    <a:latin typeface="Cambria Math" panose="02040503050406030204" pitchFamily="18" charset="0"/>
                                  </a:rPr>
                                  <m:t>∣</m:t>
                                </m:r>
                                <m:r>
                                  <a:rPr lang="de-DE" sz="2800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  <m:r>
                                  <a:rPr lang="de-DE" sz="2800" i="0">
                                    <a:latin typeface="Cambria Math" panose="02040503050406030204" pitchFamily="18" charset="0"/>
                                  </a:rPr>
                                  <m:t>=2</m:t>
                                </m:r>
                              </m:e>
                            </m:d>
                            <m:r>
                              <a:rPr lang="de-DE" sz="2800" i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e>
                        </m:mr>
                        <m:mr>
                          <m:e/>
                          <m:e/>
                        </m:mr>
                      </m:m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17C96A5E-5A76-4B69-B1C8-0FF587260E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0" y="3594841"/>
                <a:ext cx="4572000" cy="1762085"/>
              </a:xfrm>
              <a:prstGeom prst="rect">
                <a:avLst/>
              </a:prstGeom>
              <a:blipFill>
                <a:blip r:embed="rId4"/>
                <a:stretch>
                  <a:fillRect r="-4222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052771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Inhaltsplatzhalter 1">
                <a:extLst>
                  <a:ext uri="{FF2B5EF4-FFF2-40B4-BE49-F238E27FC236}">
                    <a16:creationId xmlns:a16="http://schemas.microsoft.com/office/drawing/2014/main" id="{6B29172F-73EF-E443-9EB7-391D409B028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94855" y="1192345"/>
                <a:ext cx="8588086" cy="4176713"/>
              </a:xfrm>
            </p:spPr>
            <p:txBody>
              <a:bodyPr/>
              <a:lstStyle/>
              <a:p>
                <a:pPr marL="0" indent="0">
                  <a:buNone/>
                </a:pPr>
                <a:endParaRPr lang="de-DE" sz="500" dirty="0"/>
              </a:p>
              <a:p>
                <a:pPr marL="0" indent="0">
                  <a:buNone/>
                </a:pPr>
                <a:endParaRPr lang="de-DE" sz="1900" dirty="0"/>
              </a:p>
              <a:p>
                <a:pPr marL="0" indent="0">
                  <a:buNone/>
                </a:pPr>
                <a:r>
                  <a:rPr lang="de-DE" sz="1900" dirty="0" err="1"/>
                  <a:t>We</a:t>
                </a:r>
                <a:r>
                  <a:rPr lang="de-DE" sz="1900" dirty="0"/>
                  <a:t> do not </a:t>
                </a:r>
                <a:r>
                  <a:rPr lang="de-DE" sz="1900" dirty="0" err="1"/>
                  <a:t>know</a:t>
                </a:r>
                <a:r>
                  <a:rPr lang="de-DE" sz="1900" dirty="0"/>
                  <a:t> </a:t>
                </a:r>
                <a:r>
                  <a:rPr lang="de-DE" sz="1900" dirty="0" err="1"/>
                  <a:t>the</a:t>
                </a:r>
                <a:r>
                  <a:rPr lang="de-DE" sz="1900" dirty="0"/>
                  <a:t> </a:t>
                </a:r>
                <a:r>
                  <a:rPr lang="de-DE" sz="1900" dirty="0" err="1"/>
                  <a:t>probability</a:t>
                </a:r>
                <a:r>
                  <a:rPr lang="de-DE" sz="1900" dirty="0"/>
                  <a:t> </a:t>
                </a:r>
                <a:r>
                  <a:rPr lang="de-DE" sz="1900" dirty="0" err="1"/>
                  <a:t>of</a:t>
                </a:r>
                <a:r>
                  <a:rPr lang="de-DE" sz="1900" dirty="0"/>
                  <a:t> </a:t>
                </a:r>
                <a14:m>
                  <m:oMath xmlns:m="http://schemas.openxmlformats.org/officeDocument/2006/math">
                    <m:r>
                      <a:rPr lang="de-DE" sz="19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de-DE" sz="19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sz="1900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de-DE" sz="19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de-DE" sz="1900" dirty="0"/>
                  <a:t> but </a:t>
                </a:r>
                <a:r>
                  <a:rPr lang="de-DE" sz="1900" dirty="0" err="1"/>
                  <a:t>it</a:t>
                </a:r>
                <a:r>
                  <a:rPr lang="de-DE" sz="1900" dirty="0"/>
                  <a:t> </a:t>
                </a:r>
                <a:r>
                  <a:rPr lang="de-DE" sz="1900" dirty="0" err="1"/>
                  <a:t>is</a:t>
                </a:r>
                <a:r>
                  <a:rPr lang="de-DE" sz="1900" dirty="0"/>
                  <a:t> </a:t>
                </a:r>
                <a:r>
                  <a:rPr lang="de-DE" sz="1900" dirty="0" err="1"/>
                  <a:t>the</a:t>
                </a:r>
                <a:r>
                  <a:rPr lang="de-DE" sz="1900" dirty="0"/>
                  <a:t> same </a:t>
                </a:r>
                <a:r>
                  <a:rPr lang="de-DE" sz="1900" dirty="0" err="1"/>
                  <a:t>for</a:t>
                </a:r>
                <a:r>
                  <a:rPr lang="de-DE" sz="1900" dirty="0"/>
                  <a:t> </a:t>
                </a:r>
                <a:r>
                  <a:rPr lang="de-DE" sz="1900" dirty="0" err="1"/>
                  <a:t>either</a:t>
                </a:r>
                <a:r>
                  <a:rPr lang="de-DE" sz="1900" dirty="0"/>
                  <a:t> </a:t>
                </a:r>
                <a:r>
                  <a:rPr lang="de-DE" sz="1900" dirty="0" err="1"/>
                  <a:t>observation</a:t>
                </a:r>
                <a:r>
                  <a:rPr lang="de-DE" sz="1900" dirty="0"/>
                  <a:t>, </a:t>
                </a:r>
                <a:r>
                  <a:rPr lang="de-DE" sz="1900" dirty="0" err="1"/>
                  <a:t>hence</a:t>
                </a:r>
                <a:r>
                  <a:rPr lang="de-DE" sz="1900" dirty="0"/>
                  <a:t> </a:t>
                </a:r>
                <a:r>
                  <a:rPr lang="de-DE" sz="1900" dirty="0" err="1"/>
                  <a:t>we</a:t>
                </a:r>
                <a:r>
                  <a:rPr lang="de-DE" sz="1900" dirty="0"/>
                  <a:t> </a:t>
                </a:r>
                <a:r>
                  <a:rPr lang="de-DE" sz="1900" dirty="0" err="1"/>
                  <a:t>compare</a:t>
                </a:r>
                <a:r>
                  <a:rPr lang="de-DE" sz="1900" dirty="0"/>
                  <a:t>:</a:t>
                </a:r>
              </a:p>
              <a:p>
                <a:pPr marL="0" indent="0">
                  <a:buNone/>
                </a:pPr>
                <a:endParaRPr lang="de-DE" sz="1900" dirty="0"/>
              </a:p>
              <a:p>
                <a:pPr marL="0" indent="0">
                  <a:buNone/>
                </a:pPr>
                <a:r>
                  <a:rPr lang="de-DE" sz="1900" dirty="0" err="1"/>
                  <a:t>What</a:t>
                </a:r>
                <a:r>
                  <a:rPr lang="de-DE" sz="1900" dirty="0"/>
                  <a:t> </a:t>
                </a:r>
                <a:r>
                  <a:rPr lang="de-DE" sz="1900" dirty="0" err="1"/>
                  <a:t>are</a:t>
                </a:r>
                <a:r>
                  <a:rPr lang="de-DE" sz="1900" dirty="0"/>
                  <a:t> </a:t>
                </a:r>
                <a:r>
                  <a:rPr lang="de-DE" sz="1900" dirty="0" err="1"/>
                  <a:t>our</a:t>
                </a:r>
                <a:r>
                  <a:rPr lang="de-DE" sz="1900" dirty="0"/>
                  <a:t> </a:t>
                </a:r>
                <a:r>
                  <a:rPr lang="de-DE" sz="1900" dirty="0" err="1"/>
                  <a:t>prior</a:t>
                </a:r>
                <a:r>
                  <a:rPr lang="de-DE" sz="1900" dirty="0"/>
                  <a:t> </a:t>
                </a:r>
                <a:r>
                  <a:rPr lang="de-DE" sz="1900" dirty="0" err="1"/>
                  <a:t>beliefs</a:t>
                </a:r>
                <a:r>
                  <a:rPr lang="de-DE" sz="1900" dirty="0"/>
                  <a:t> </a:t>
                </a:r>
                <a:r>
                  <a:rPr lang="de-DE" sz="1900" dirty="0" err="1"/>
                  <a:t>that</a:t>
                </a:r>
                <a:r>
                  <a:rPr lang="de-DE" sz="1900" dirty="0"/>
                  <a:t> </a:t>
                </a:r>
                <a:r>
                  <a:rPr lang="de-DE" sz="1900" dirty="0" err="1"/>
                  <a:t>the</a:t>
                </a:r>
                <a:r>
                  <a:rPr lang="de-DE" sz="1900" dirty="0"/>
                  <a:t> </a:t>
                </a:r>
                <a:r>
                  <a:rPr lang="de-DE" sz="1900" dirty="0" err="1"/>
                  <a:t>coin</a:t>
                </a:r>
                <a:r>
                  <a:rPr lang="de-DE" sz="1900" dirty="0"/>
                  <a:t> </a:t>
                </a:r>
                <a:r>
                  <a:rPr lang="de-DE" sz="1900" dirty="0" err="1"/>
                  <a:t>is</a:t>
                </a:r>
                <a:r>
                  <a:rPr lang="de-DE" sz="1900" dirty="0"/>
                  <a:t> fair </a:t>
                </a:r>
                <a:r>
                  <a:rPr lang="de-DE" sz="1900" dirty="0" err="1"/>
                  <a:t>or</a:t>
                </a:r>
                <a:r>
                  <a:rPr lang="de-DE" sz="1900" dirty="0"/>
                  <a:t> </a:t>
                </a:r>
                <a:r>
                  <a:rPr lang="de-DE" sz="1900" dirty="0" err="1"/>
                  <a:t>manipulated</a:t>
                </a:r>
                <a:r>
                  <a:rPr lang="de-DE" sz="1900" dirty="0"/>
                  <a:t>? </a:t>
                </a:r>
                <a:r>
                  <a:rPr lang="de-DE" sz="1900" dirty="0" err="1"/>
                  <a:t>Let‘s</a:t>
                </a:r>
                <a:r>
                  <a:rPr lang="de-DE" sz="1900" dirty="0"/>
                  <a:t> </a:t>
                </a:r>
                <a:r>
                  <a:rPr lang="de-DE" sz="1900" dirty="0" err="1"/>
                  <a:t>assume</a:t>
                </a:r>
                <a:r>
                  <a:rPr lang="de-DE" sz="1900" dirty="0"/>
                  <a:t>:</a:t>
                </a:r>
              </a:p>
              <a:p>
                <a:pPr marL="0" indent="0">
                  <a:buNone/>
                </a:pPr>
                <a:endParaRPr lang="de-DE" sz="1900" dirty="0"/>
              </a:p>
              <a:p>
                <a:pPr marL="0" indent="0">
                  <a:buNone/>
                </a:pPr>
                <a:r>
                  <a:rPr lang="de-DE" sz="1900" dirty="0" err="1"/>
                  <a:t>Then</a:t>
                </a:r>
                <a:endParaRPr lang="de-DE" sz="1900" dirty="0"/>
              </a:p>
            </p:txBody>
          </p:sp>
        </mc:Choice>
        <mc:Fallback xmlns="">
          <p:sp>
            <p:nvSpPr>
              <p:cNvPr id="2" name="Inhaltsplatzhalter 1">
                <a:extLst>
                  <a:ext uri="{FF2B5EF4-FFF2-40B4-BE49-F238E27FC236}">
                    <a16:creationId xmlns:a16="http://schemas.microsoft.com/office/drawing/2014/main" id="{6B29172F-73EF-E443-9EB7-391D409B028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4855" y="1192345"/>
                <a:ext cx="8588086" cy="4176713"/>
              </a:xfrm>
              <a:blipFill>
                <a:blip r:embed="rId3"/>
                <a:stretch>
                  <a:fillRect l="-1625" r="-118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D8A4481D-E230-764A-84F9-09068170F7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01.05.20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924970A-02CB-2A49-907D-7E1685B352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Steffen Staab, Universität Stuttgart, @ststaab, </a:t>
            </a:r>
            <a:r>
              <a:rPr lang="de-DE">
                <a:hlinkClick r:id="rId4"/>
              </a:rPr>
              <a:t>https://www.ipvs.uni-stuttgart.de/departments/ac/</a:t>
            </a:r>
            <a:endParaRPr lang="en-U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D1DD144-6687-6449-8214-38CBB794CB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18</a:t>
            </a:fld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09E3E31E-0B32-0643-B52F-F04E9FAC5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D=HHTHT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359741E1-8212-D04E-8B06-65DBF1934A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4855" y="897324"/>
            <a:ext cx="6018992" cy="4001989"/>
          </a:xfrm>
          <a:prstGeom prst="rect">
            <a:avLst/>
          </a:prstGeom>
        </p:spPr>
      </p:pic>
      <p:sp>
        <p:nvSpPr>
          <p:cNvPr id="14" name="Rechteck 13">
            <a:extLst>
              <a:ext uri="{FF2B5EF4-FFF2-40B4-BE49-F238E27FC236}">
                <a16:creationId xmlns:a16="http://schemas.microsoft.com/office/drawing/2014/main" id="{16DADF33-7FFC-4848-978B-10976ACB1615}"/>
              </a:ext>
            </a:extLst>
          </p:cNvPr>
          <p:cNvSpPr/>
          <p:nvPr/>
        </p:nvSpPr>
        <p:spPr>
          <a:xfrm>
            <a:off x="394855" y="1366403"/>
            <a:ext cx="8489372" cy="16313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8AA37862-6FCD-2B41-A4E7-43460FA96E52}"/>
              </a:ext>
            </a:extLst>
          </p:cNvPr>
          <p:cNvSpPr/>
          <p:nvPr/>
        </p:nvSpPr>
        <p:spPr>
          <a:xfrm>
            <a:off x="394855" y="3087830"/>
            <a:ext cx="8489372" cy="9022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C9E93171-33CA-9C44-88BC-32ACC8E15C1A}"/>
              </a:ext>
            </a:extLst>
          </p:cNvPr>
          <p:cNvSpPr/>
          <p:nvPr/>
        </p:nvSpPr>
        <p:spPr>
          <a:xfrm>
            <a:off x="394855" y="3997034"/>
            <a:ext cx="8489372" cy="9022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ABCB98-9705-8BE3-F081-E09C7D50D052}"/>
              </a:ext>
            </a:extLst>
          </p:cNvPr>
          <p:cNvSpPr txBox="1"/>
          <p:nvPr/>
        </p:nvSpPr>
        <p:spPr>
          <a:xfrm>
            <a:off x="6803571" y="171000"/>
            <a:ext cx="2179370" cy="26827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</a:pPr>
            <a:r>
              <a:rPr lang="en-DE" sz="1600" dirty="0"/>
              <a:t>H1 fair, H2 manipulated</a:t>
            </a:r>
          </a:p>
        </p:txBody>
      </p:sp>
    </p:spTree>
    <p:extLst>
      <p:ext uri="{BB962C8B-B14F-4D97-AF65-F5344CB8AC3E}">
        <p14:creationId xmlns:p14="http://schemas.microsoft.com/office/powerpoint/2010/main" val="3387664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Inhaltsplatzhalter 1">
                <a:extLst>
                  <a:ext uri="{FF2B5EF4-FFF2-40B4-BE49-F238E27FC236}">
                    <a16:creationId xmlns:a16="http://schemas.microsoft.com/office/drawing/2014/main" id="{6B29172F-73EF-E443-9EB7-391D409B028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94855" y="1192345"/>
                <a:ext cx="8588086" cy="4176713"/>
              </a:xfrm>
            </p:spPr>
            <p:txBody>
              <a:bodyPr/>
              <a:lstStyle/>
              <a:p>
                <a:pPr marL="0" indent="0">
                  <a:buNone/>
                </a:pPr>
                <a:endParaRPr lang="de-DE" sz="500" dirty="0"/>
              </a:p>
              <a:p>
                <a:pPr marL="0" indent="0">
                  <a:buNone/>
                </a:pPr>
                <a:endParaRPr lang="de-DE" sz="1900" dirty="0"/>
              </a:p>
              <a:p>
                <a:pPr marL="0" indent="0">
                  <a:buNone/>
                </a:pPr>
                <a:r>
                  <a:rPr lang="de-DE" sz="1900" dirty="0" err="1"/>
                  <a:t>We</a:t>
                </a:r>
                <a:r>
                  <a:rPr lang="de-DE" sz="1900" dirty="0"/>
                  <a:t> do not </a:t>
                </a:r>
                <a:r>
                  <a:rPr lang="de-DE" sz="1900" dirty="0" err="1"/>
                  <a:t>know</a:t>
                </a:r>
                <a:r>
                  <a:rPr lang="de-DE" sz="1900" dirty="0"/>
                  <a:t> </a:t>
                </a:r>
                <a:r>
                  <a:rPr lang="de-DE" sz="1900" dirty="0" err="1"/>
                  <a:t>the</a:t>
                </a:r>
                <a:r>
                  <a:rPr lang="de-DE" sz="1900" dirty="0"/>
                  <a:t> </a:t>
                </a:r>
                <a:r>
                  <a:rPr lang="de-DE" sz="1900" dirty="0" err="1"/>
                  <a:t>probability</a:t>
                </a:r>
                <a:r>
                  <a:rPr lang="de-DE" sz="1900" dirty="0"/>
                  <a:t> </a:t>
                </a:r>
                <a:r>
                  <a:rPr lang="de-DE" sz="1900" dirty="0" err="1"/>
                  <a:t>of</a:t>
                </a:r>
                <a:r>
                  <a:rPr lang="de-DE" sz="1900" dirty="0"/>
                  <a:t> </a:t>
                </a:r>
                <a14:m>
                  <m:oMath xmlns:m="http://schemas.openxmlformats.org/officeDocument/2006/math">
                    <m:r>
                      <a:rPr lang="de-DE" sz="19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de-DE" sz="19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sz="1900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de-DE" sz="19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de-DE" sz="1900" dirty="0"/>
                  <a:t> but </a:t>
                </a:r>
                <a:r>
                  <a:rPr lang="de-DE" sz="1900" dirty="0" err="1"/>
                  <a:t>it</a:t>
                </a:r>
                <a:r>
                  <a:rPr lang="de-DE" sz="1900" dirty="0"/>
                  <a:t> </a:t>
                </a:r>
                <a:r>
                  <a:rPr lang="de-DE" sz="1900" dirty="0" err="1"/>
                  <a:t>is</a:t>
                </a:r>
                <a:r>
                  <a:rPr lang="de-DE" sz="1900" dirty="0"/>
                  <a:t> </a:t>
                </a:r>
                <a:r>
                  <a:rPr lang="de-DE" sz="1900" dirty="0" err="1"/>
                  <a:t>the</a:t>
                </a:r>
                <a:r>
                  <a:rPr lang="de-DE" sz="1900" dirty="0"/>
                  <a:t> same </a:t>
                </a:r>
                <a:r>
                  <a:rPr lang="de-DE" sz="1900" dirty="0" err="1"/>
                  <a:t>for</a:t>
                </a:r>
                <a:r>
                  <a:rPr lang="de-DE" sz="1900" dirty="0"/>
                  <a:t> </a:t>
                </a:r>
                <a:r>
                  <a:rPr lang="de-DE" sz="1900" dirty="0" err="1"/>
                  <a:t>either</a:t>
                </a:r>
                <a:r>
                  <a:rPr lang="de-DE" sz="1900" dirty="0"/>
                  <a:t> </a:t>
                </a:r>
                <a:r>
                  <a:rPr lang="de-DE" sz="1900" dirty="0" err="1"/>
                  <a:t>observation</a:t>
                </a:r>
                <a:r>
                  <a:rPr lang="de-DE" sz="1900" dirty="0"/>
                  <a:t>, </a:t>
                </a:r>
                <a:r>
                  <a:rPr lang="de-DE" sz="1900" dirty="0" err="1"/>
                  <a:t>hence</a:t>
                </a:r>
                <a:r>
                  <a:rPr lang="de-DE" sz="1900" dirty="0"/>
                  <a:t> </a:t>
                </a:r>
                <a:r>
                  <a:rPr lang="de-DE" sz="1900" dirty="0" err="1"/>
                  <a:t>we</a:t>
                </a:r>
                <a:r>
                  <a:rPr lang="de-DE" sz="1900" dirty="0"/>
                  <a:t> </a:t>
                </a:r>
                <a:r>
                  <a:rPr lang="de-DE" sz="1900" dirty="0" err="1"/>
                  <a:t>compare</a:t>
                </a:r>
                <a:r>
                  <a:rPr lang="de-DE" sz="1900" dirty="0"/>
                  <a:t>:</a:t>
                </a:r>
              </a:p>
              <a:p>
                <a:pPr marL="0" indent="0">
                  <a:buNone/>
                </a:pPr>
                <a:endParaRPr lang="de-DE" sz="1900" dirty="0"/>
              </a:p>
              <a:p>
                <a:pPr marL="0" indent="0">
                  <a:buNone/>
                </a:pPr>
                <a:r>
                  <a:rPr lang="de-DE" sz="1900" dirty="0" err="1"/>
                  <a:t>What</a:t>
                </a:r>
                <a:r>
                  <a:rPr lang="de-DE" sz="1900" dirty="0"/>
                  <a:t> </a:t>
                </a:r>
                <a:r>
                  <a:rPr lang="de-DE" sz="1900" dirty="0" err="1"/>
                  <a:t>are</a:t>
                </a:r>
                <a:r>
                  <a:rPr lang="de-DE" sz="1900" dirty="0"/>
                  <a:t> </a:t>
                </a:r>
                <a:r>
                  <a:rPr lang="de-DE" sz="1900" dirty="0" err="1"/>
                  <a:t>our</a:t>
                </a:r>
                <a:r>
                  <a:rPr lang="de-DE" sz="1900" dirty="0"/>
                  <a:t> </a:t>
                </a:r>
                <a:r>
                  <a:rPr lang="de-DE" sz="1900" dirty="0" err="1"/>
                  <a:t>prior</a:t>
                </a:r>
                <a:r>
                  <a:rPr lang="de-DE" sz="1900" dirty="0"/>
                  <a:t> </a:t>
                </a:r>
                <a:r>
                  <a:rPr lang="de-DE" sz="1900" dirty="0" err="1"/>
                  <a:t>beliefs</a:t>
                </a:r>
                <a:r>
                  <a:rPr lang="de-DE" sz="1900" dirty="0"/>
                  <a:t> </a:t>
                </a:r>
                <a:r>
                  <a:rPr lang="de-DE" sz="1900" dirty="0" err="1"/>
                  <a:t>that</a:t>
                </a:r>
                <a:r>
                  <a:rPr lang="de-DE" sz="1900" dirty="0"/>
                  <a:t> </a:t>
                </a:r>
                <a:r>
                  <a:rPr lang="de-DE" sz="1900" dirty="0" err="1"/>
                  <a:t>the</a:t>
                </a:r>
                <a:r>
                  <a:rPr lang="de-DE" sz="1900" dirty="0"/>
                  <a:t> </a:t>
                </a:r>
                <a:r>
                  <a:rPr lang="de-DE" sz="1900" dirty="0" err="1"/>
                  <a:t>coin</a:t>
                </a:r>
                <a:r>
                  <a:rPr lang="de-DE" sz="1900" dirty="0"/>
                  <a:t> </a:t>
                </a:r>
                <a:r>
                  <a:rPr lang="de-DE" sz="1900" dirty="0" err="1"/>
                  <a:t>is</a:t>
                </a:r>
                <a:r>
                  <a:rPr lang="de-DE" sz="1900" dirty="0"/>
                  <a:t> fair </a:t>
                </a:r>
                <a:r>
                  <a:rPr lang="de-DE" sz="1900" dirty="0" err="1"/>
                  <a:t>or</a:t>
                </a:r>
                <a:r>
                  <a:rPr lang="de-DE" sz="1900" dirty="0"/>
                  <a:t> </a:t>
                </a:r>
                <a:r>
                  <a:rPr lang="de-DE" sz="1900" dirty="0" err="1"/>
                  <a:t>manipulated</a:t>
                </a:r>
                <a:r>
                  <a:rPr lang="de-DE" sz="1900" dirty="0"/>
                  <a:t>? </a:t>
                </a:r>
                <a:r>
                  <a:rPr lang="de-DE" sz="1900" dirty="0" err="1"/>
                  <a:t>Let‘s</a:t>
                </a:r>
                <a:r>
                  <a:rPr lang="de-DE" sz="1900" dirty="0"/>
                  <a:t> </a:t>
                </a:r>
                <a:r>
                  <a:rPr lang="de-DE" sz="1900" dirty="0" err="1"/>
                  <a:t>assume</a:t>
                </a:r>
                <a:r>
                  <a:rPr lang="de-DE" sz="1900" dirty="0"/>
                  <a:t>:</a:t>
                </a:r>
              </a:p>
              <a:p>
                <a:pPr marL="0" indent="0">
                  <a:buNone/>
                </a:pPr>
                <a:endParaRPr lang="de-DE" sz="1900" dirty="0"/>
              </a:p>
              <a:p>
                <a:pPr marL="0" indent="0">
                  <a:buNone/>
                </a:pPr>
                <a:r>
                  <a:rPr lang="de-DE" sz="1900" dirty="0" err="1"/>
                  <a:t>Then</a:t>
                </a:r>
                <a:endParaRPr lang="de-DE" sz="1900" dirty="0"/>
              </a:p>
            </p:txBody>
          </p:sp>
        </mc:Choice>
        <mc:Fallback xmlns="">
          <p:sp>
            <p:nvSpPr>
              <p:cNvPr id="2" name="Inhaltsplatzhalter 1">
                <a:extLst>
                  <a:ext uri="{FF2B5EF4-FFF2-40B4-BE49-F238E27FC236}">
                    <a16:creationId xmlns:a16="http://schemas.microsoft.com/office/drawing/2014/main" id="{6B29172F-73EF-E443-9EB7-391D409B028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4855" y="1192345"/>
                <a:ext cx="8588086" cy="4176713"/>
              </a:xfrm>
              <a:blipFill>
                <a:blip r:embed="rId3"/>
                <a:stretch>
                  <a:fillRect l="-1625" r="-118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D8A4481D-E230-764A-84F9-09068170F7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01.05.20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924970A-02CB-2A49-907D-7E1685B352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Steffen Staab, Universität Stuttgart, @ststaab, </a:t>
            </a:r>
            <a:r>
              <a:rPr lang="de-DE">
                <a:hlinkClick r:id="rId4"/>
              </a:rPr>
              <a:t>https://www.ipvs.uni-stuttgart.de/departments/ac/</a:t>
            </a:r>
            <a:endParaRPr lang="en-U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D1DD144-6687-6449-8214-38CBB794CB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19</a:t>
            </a:fld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09E3E31E-0B32-0643-B52F-F04E9FAC5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D=HHTHT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359741E1-8212-D04E-8B06-65DBF1934A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4855" y="897324"/>
            <a:ext cx="6018992" cy="400198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C53B8A2-47D2-76BB-F18C-BF66E18BF262}"/>
              </a:ext>
            </a:extLst>
          </p:cNvPr>
          <p:cNvSpPr txBox="1"/>
          <p:nvPr/>
        </p:nvSpPr>
        <p:spPr>
          <a:xfrm>
            <a:off x="6803571" y="171000"/>
            <a:ext cx="2179370" cy="26827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</a:pPr>
            <a:r>
              <a:rPr lang="en-DE" sz="1600" dirty="0"/>
              <a:t>H1 fair, H2 manipulated</a:t>
            </a:r>
          </a:p>
        </p:txBody>
      </p:sp>
    </p:spTree>
    <p:extLst>
      <p:ext uri="{BB962C8B-B14F-4D97-AF65-F5344CB8AC3E}">
        <p14:creationId xmlns:p14="http://schemas.microsoft.com/office/powerpoint/2010/main" val="39952030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400" noProof="0" dirty="0"/>
              <a:t>Intermezzo:</a:t>
            </a:r>
            <a:br>
              <a:rPr lang="en-GB" noProof="0" dirty="0"/>
            </a:br>
            <a:r>
              <a:rPr lang="en-GB" noProof="0" dirty="0"/>
              <a:t>Discrete Probabilistic Reasoning</a:t>
            </a:r>
            <a:br>
              <a:rPr lang="en-GB" noProof="0" dirty="0"/>
            </a:br>
            <a:endParaRPr lang="en-GB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769663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Inhaltsplatzhalter 1">
                <a:extLst>
                  <a:ext uri="{FF2B5EF4-FFF2-40B4-BE49-F238E27FC236}">
                    <a16:creationId xmlns:a16="http://schemas.microsoft.com/office/drawing/2014/main" id="{6B29172F-73EF-E443-9EB7-391D409B028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94855" y="1192345"/>
                <a:ext cx="8588086" cy="4176713"/>
              </a:xfrm>
            </p:spPr>
            <p:txBody>
              <a:bodyPr/>
              <a:lstStyle/>
              <a:p>
                <a:pPr marL="0" indent="0">
                  <a:buNone/>
                </a:pPr>
                <a:endParaRPr lang="de-DE" sz="500" dirty="0"/>
              </a:p>
              <a:p>
                <a:pPr marL="0" indent="0">
                  <a:buNone/>
                </a:pPr>
                <a:endParaRPr lang="de-DE" sz="1900" dirty="0"/>
              </a:p>
              <a:p>
                <a:pPr marL="0" indent="0">
                  <a:buNone/>
                </a:pPr>
                <a:r>
                  <a:rPr lang="de-DE" sz="1900" dirty="0" err="1"/>
                  <a:t>We</a:t>
                </a:r>
                <a:r>
                  <a:rPr lang="de-DE" sz="1900" dirty="0"/>
                  <a:t> do not </a:t>
                </a:r>
                <a:r>
                  <a:rPr lang="de-DE" sz="1900" dirty="0" err="1"/>
                  <a:t>know</a:t>
                </a:r>
                <a:r>
                  <a:rPr lang="de-DE" sz="1900" dirty="0"/>
                  <a:t> </a:t>
                </a:r>
                <a:r>
                  <a:rPr lang="de-DE" sz="1900" dirty="0" err="1"/>
                  <a:t>the</a:t>
                </a:r>
                <a:r>
                  <a:rPr lang="de-DE" sz="1900" dirty="0"/>
                  <a:t> </a:t>
                </a:r>
                <a:r>
                  <a:rPr lang="de-DE" sz="1900" dirty="0" err="1"/>
                  <a:t>probability</a:t>
                </a:r>
                <a:r>
                  <a:rPr lang="de-DE" sz="1900" dirty="0"/>
                  <a:t> </a:t>
                </a:r>
                <a:r>
                  <a:rPr lang="de-DE" sz="1900" dirty="0" err="1"/>
                  <a:t>of</a:t>
                </a:r>
                <a:r>
                  <a:rPr lang="de-DE" sz="1900" dirty="0"/>
                  <a:t> </a:t>
                </a:r>
                <a14:m>
                  <m:oMath xmlns:m="http://schemas.openxmlformats.org/officeDocument/2006/math">
                    <m:r>
                      <a:rPr lang="de-DE" sz="19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de-DE" sz="19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sz="1900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de-DE" sz="19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de-DE" sz="1900" dirty="0"/>
                  <a:t> but </a:t>
                </a:r>
                <a:r>
                  <a:rPr lang="de-DE" sz="1900" dirty="0" err="1"/>
                  <a:t>it</a:t>
                </a:r>
                <a:r>
                  <a:rPr lang="de-DE" sz="1900" dirty="0"/>
                  <a:t> </a:t>
                </a:r>
                <a:r>
                  <a:rPr lang="de-DE" sz="1900" dirty="0" err="1"/>
                  <a:t>is</a:t>
                </a:r>
                <a:r>
                  <a:rPr lang="de-DE" sz="1900" dirty="0"/>
                  <a:t> </a:t>
                </a:r>
                <a:r>
                  <a:rPr lang="de-DE" sz="1900" dirty="0" err="1"/>
                  <a:t>the</a:t>
                </a:r>
                <a:r>
                  <a:rPr lang="de-DE" sz="1900" dirty="0"/>
                  <a:t> same </a:t>
                </a:r>
                <a:r>
                  <a:rPr lang="de-DE" sz="1900" dirty="0" err="1"/>
                  <a:t>for</a:t>
                </a:r>
                <a:r>
                  <a:rPr lang="de-DE" sz="1900" dirty="0"/>
                  <a:t> </a:t>
                </a:r>
                <a:r>
                  <a:rPr lang="de-DE" sz="1900" dirty="0" err="1"/>
                  <a:t>either</a:t>
                </a:r>
                <a:r>
                  <a:rPr lang="de-DE" sz="1900" dirty="0"/>
                  <a:t> </a:t>
                </a:r>
                <a:r>
                  <a:rPr lang="de-DE" sz="1900" dirty="0" err="1"/>
                  <a:t>observation</a:t>
                </a:r>
                <a:r>
                  <a:rPr lang="de-DE" sz="1900" dirty="0"/>
                  <a:t>, </a:t>
                </a:r>
                <a:r>
                  <a:rPr lang="de-DE" sz="1900" dirty="0" err="1"/>
                  <a:t>hence</a:t>
                </a:r>
                <a:r>
                  <a:rPr lang="de-DE" sz="1900" dirty="0"/>
                  <a:t> </a:t>
                </a:r>
                <a:r>
                  <a:rPr lang="de-DE" sz="1900" dirty="0" err="1"/>
                  <a:t>we</a:t>
                </a:r>
                <a:r>
                  <a:rPr lang="de-DE" sz="1900" dirty="0"/>
                  <a:t> </a:t>
                </a:r>
                <a:r>
                  <a:rPr lang="de-DE" sz="1900" dirty="0" err="1"/>
                  <a:t>compare</a:t>
                </a:r>
                <a:r>
                  <a:rPr lang="de-DE" sz="1900" dirty="0"/>
                  <a:t>:</a:t>
                </a:r>
              </a:p>
              <a:p>
                <a:pPr marL="0" indent="0">
                  <a:buNone/>
                </a:pPr>
                <a:endParaRPr lang="de-DE" sz="1900" dirty="0"/>
              </a:p>
              <a:p>
                <a:pPr marL="0" indent="0">
                  <a:buNone/>
                </a:pPr>
                <a:r>
                  <a:rPr lang="de-DE" sz="1900" dirty="0" err="1"/>
                  <a:t>What</a:t>
                </a:r>
                <a:r>
                  <a:rPr lang="de-DE" sz="1900" dirty="0"/>
                  <a:t> </a:t>
                </a:r>
                <a:r>
                  <a:rPr lang="de-DE" sz="1900" dirty="0" err="1"/>
                  <a:t>are</a:t>
                </a:r>
                <a:r>
                  <a:rPr lang="de-DE" sz="1900" dirty="0"/>
                  <a:t> </a:t>
                </a:r>
                <a:r>
                  <a:rPr lang="de-DE" sz="1900" dirty="0" err="1"/>
                  <a:t>our</a:t>
                </a:r>
                <a:r>
                  <a:rPr lang="de-DE" sz="1900" dirty="0"/>
                  <a:t> </a:t>
                </a:r>
                <a:r>
                  <a:rPr lang="de-DE" sz="1900" dirty="0" err="1"/>
                  <a:t>prior</a:t>
                </a:r>
                <a:r>
                  <a:rPr lang="de-DE" sz="1900" dirty="0"/>
                  <a:t> </a:t>
                </a:r>
                <a:r>
                  <a:rPr lang="de-DE" sz="1900" dirty="0" err="1"/>
                  <a:t>beliefs</a:t>
                </a:r>
                <a:r>
                  <a:rPr lang="de-DE" sz="1900" dirty="0"/>
                  <a:t> </a:t>
                </a:r>
                <a:r>
                  <a:rPr lang="de-DE" sz="1900" dirty="0" err="1"/>
                  <a:t>that</a:t>
                </a:r>
                <a:r>
                  <a:rPr lang="de-DE" sz="1900" dirty="0"/>
                  <a:t> </a:t>
                </a:r>
                <a:r>
                  <a:rPr lang="de-DE" sz="1900" dirty="0" err="1"/>
                  <a:t>the</a:t>
                </a:r>
                <a:r>
                  <a:rPr lang="de-DE" sz="1900" dirty="0"/>
                  <a:t> </a:t>
                </a:r>
                <a:r>
                  <a:rPr lang="de-DE" sz="1900" dirty="0" err="1"/>
                  <a:t>coin</a:t>
                </a:r>
                <a:r>
                  <a:rPr lang="de-DE" sz="1900" dirty="0"/>
                  <a:t> </a:t>
                </a:r>
                <a:r>
                  <a:rPr lang="de-DE" sz="1900" dirty="0" err="1"/>
                  <a:t>is</a:t>
                </a:r>
                <a:r>
                  <a:rPr lang="de-DE" sz="1900" dirty="0"/>
                  <a:t> fair </a:t>
                </a:r>
                <a:r>
                  <a:rPr lang="de-DE" sz="1900" dirty="0" err="1"/>
                  <a:t>or</a:t>
                </a:r>
                <a:r>
                  <a:rPr lang="de-DE" sz="1900" dirty="0"/>
                  <a:t> </a:t>
                </a:r>
                <a:r>
                  <a:rPr lang="de-DE" sz="1900" dirty="0" err="1"/>
                  <a:t>manipulated</a:t>
                </a:r>
                <a:r>
                  <a:rPr lang="de-DE" sz="1900" dirty="0"/>
                  <a:t>? </a:t>
                </a:r>
                <a:r>
                  <a:rPr lang="de-DE" sz="1900" dirty="0" err="1"/>
                  <a:t>Let‘s</a:t>
                </a:r>
                <a:r>
                  <a:rPr lang="de-DE" sz="1900" dirty="0"/>
                  <a:t> </a:t>
                </a:r>
                <a:r>
                  <a:rPr lang="de-DE" sz="1900" dirty="0" err="1"/>
                  <a:t>assume</a:t>
                </a:r>
                <a:r>
                  <a:rPr lang="de-DE" sz="1900" dirty="0"/>
                  <a:t>:</a:t>
                </a:r>
              </a:p>
              <a:p>
                <a:pPr marL="0" indent="0">
                  <a:buNone/>
                </a:pPr>
                <a:endParaRPr lang="de-DE" sz="1900" dirty="0"/>
              </a:p>
              <a:p>
                <a:pPr marL="0" indent="0">
                  <a:buNone/>
                </a:pPr>
                <a:r>
                  <a:rPr lang="de-DE" sz="1900" dirty="0" err="1"/>
                  <a:t>Then</a:t>
                </a:r>
                <a:endParaRPr lang="de-DE" sz="1900" dirty="0"/>
              </a:p>
            </p:txBody>
          </p:sp>
        </mc:Choice>
        <mc:Fallback xmlns="">
          <p:sp>
            <p:nvSpPr>
              <p:cNvPr id="2" name="Inhaltsplatzhalter 1">
                <a:extLst>
                  <a:ext uri="{FF2B5EF4-FFF2-40B4-BE49-F238E27FC236}">
                    <a16:creationId xmlns:a16="http://schemas.microsoft.com/office/drawing/2014/main" id="{6B29172F-73EF-E443-9EB7-391D409B028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4855" y="1192345"/>
                <a:ext cx="8588086" cy="4176713"/>
              </a:xfrm>
              <a:blipFill>
                <a:blip r:embed="rId3"/>
                <a:stretch>
                  <a:fillRect l="-1625" r="-118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D8A4481D-E230-764A-84F9-09068170F7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01.05.20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924970A-02CB-2A49-907D-7E1685B352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Steffen Staab, Universität Stuttgart, @ststaab, </a:t>
            </a:r>
            <a:r>
              <a:rPr lang="de-DE">
                <a:hlinkClick r:id="rId4"/>
              </a:rPr>
              <a:t>https://www.ipvs.uni-stuttgart.de/departments/ac/</a:t>
            </a:r>
            <a:endParaRPr lang="en-U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D1DD144-6687-6449-8214-38CBB794CB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20</a:t>
            </a:fld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09E3E31E-0B32-0643-B52F-F04E9FAC5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D=HHHHH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4E9CE5E6-AA12-9847-A2DE-621528A71C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4855" y="946857"/>
            <a:ext cx="5747212" cy="3821285"/>
          </a:xfrm>
          <a:prstGeom prst="rect">
            <a:avLst/>
          </a:prstGeo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14A13915-BB43-B843-96A8-AAE4239996F5}"/>
              </a:ext>
            </a:extLst>
          </p:cNvPr>
          <p:cNvSpPr/>
          <p:nvPr/>
        </p:nvSpPr>
        <p:spPr>
          <a:xfrm>
            <a:off x="394855" y="1787236"/>
            <a:ext cx="8489372" cy="2021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05D1585B-3735-B34A-8F9E-3DF1EFAC3B2D}"/>
              </a:ext>
            </a:extLst>
          </p:cNvPr>
          <p:cNvSpPr/>
          <p:nvPr/>
        </p:nvSpPr>
        <p:spPr>
          <a:xfrm>
            <a:off x="259773" y="3911947"/>
            <a:ext cx="8489372" cy="13534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9898769-9BF6-E0B4-52B9-9287DAB70B93}"/>
              </a:ext>
            </a:extLst>
          </p:cNvPr>
          <p:cNvSpPr txBox="1"/>
          <p:nvPr/>
        </p:nvSpPr>
        <p:spPr>
          <a:xfrm>
            <a:off x="6803571" y="171000"/>
            <a:ext cx="2179370" cy="26827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</a:pPr>
            <a:r>
              <a:rPr lang="en-DE" sz="1600" dirty="0"/>
              <a:t>H1 fair, H2 manipulated</a:t>
            </a:r>
          </a:p>
        </p:txBody>
      </p:sp>
    </p:spTree>
    <p:extLst>
      <p:ext uri="{BB962C8B-B14F-4D97-AF65-F5344CB8AC3E}">
        <p14:creationId xmlns:p14="http://schemas.microsoft.com/office/powerpoint/2010/main" val="4219331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Inhaltsplatzhalter 1">
                <a:extLst>
                  <a:ext uri="{FF2B5EF4-FFF2-40B4-BE49-F238E27FC236}">
                    <a16:creationId xmlns:a16="http://schemas.microsoft.com/office/drawing/2014/main" id="{6B29172F-73EF-E443-9EB7-391D409B028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94855" y="1192345"/>
                <a:ext cx="8588086" cy="4176713"/>
              </a:xfrm>
            </p:spPr>
            <p:txBody>
              <a:bodyPr/>
              <a:lstStyle/>
              <a:p>
                <a:pPr marL="0" indent="0">
                  <a:buNone/>
                </a:pPr>
                <a:endParaRPr lang="de-DE" sz="500" dirty="0"/>
              </a:p>
              <a:p>
                <a:pPr marL="0" indent="0">
                  <a:buNone/>
                </a:pPr>
                <a:endParaRPr lang="de-DE" sz="1900" dirty="0"/>
              </a:p>
              <a:p>
                <a:pPr marL="0" indent="0">
                  <a:buNone/>
                </a:pPr>
                <a:r>
                  <a:rPr lang="de-DE" sz="1900" dirty="0" err="1"/>
                  <a:t>We</a:t>
                </a:r>
                <a:r>
                  <a:rPr lang="de-DE" sz="1900" dirty="0"/>
                  <a:t> do not </a:t>
                </a:r>
                <a:r>
                  <a:rPr lang="de-DE" sz="1900" dirty="0" err="1"/>
                  <a:t>know</a:t>
                </a:r>
                <a:r>
                  <a:rPr lang="de-DE" sz="1900" dirty="0"/>
                  <a:t> </a:t>
                </a:r>
                <a:r>
                  <a:rPr lang="de-DE" sz="1900" dirty="0" err="1"/>
                  <a:t>the</a:t>
                </a:r>
                <a:r>
                  <a:rPr lang="de-DE" sz="1900" dirty="0"/>
                  <a:t> </a:t>
                </a:r>
                <a:r>
                  <a:rPr lang="de-DE" sz="1900" dirty="0" err="1"/>
                  <a:t>probability</a:t>
                </a:r>
                <a:r>
                  <a:rPr lang="de-DE" sz="1900" dirty="0"/>
                  <a:t> </a:t>
                </a:r>
                <a:r>
                  <a:rPr lang="de-DE" sz="1900" dirty="0" err="1"/>
                  <a:t>of</a:t>
                </a:r>
                <a:r>
                  <a:rPr lang="de-DE" sz="1900" dirty="0"/>
                  <a:t> </a:t>
                </a:r>
                <a14:m>
                  <m:oMath xmlns:m="http://schemas.openxmlformats.org/officeDocument/2006/math">
                    <m:r>
                      <a:rPr lang="de-DE" sz="19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de-DE" sz="19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sz="1900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de-DE" sz="19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de-DE" sz="1900" dirty="0"/>
                  <a:t> but </a:t>
                </a:r>
                <a:r>
                  <a:rPr lang="de-DE" sz="1900" dirty="0" err="1"/>
                  <a:t>it</a:t>
                </a:r>
                <a:r>
                  <a:rPr lang="de-DE" sz="1900" dirty="0"/>
                  <a:t> </a:t>
                </a:r>
                <a:r>
                  <a:rPr lang="de-DE" sz="1900" dirty="0" err="1"/>
                  <a:t>is</a:t>
                </a:r>
                <a:r>
                  <a:rPr lang="de-DE" sz="1900" dirty="0"/>
                  <a:t> </a:t>
                </a:r>
                <a:r>
                  <a:rPr lang="de-DE" sz="1900" dirty="0" err="1"/>
                  <a:t>the</a:t>
                </a:r>
                <a:r>
                  <a:rPr lang="de-DE" sz="1900" dirty="0"/>
                  <a:t> same </a:t>
                </a:r>
                <a:r>
                  <a:rPr lang="de-DE" sz="1900" dirty="0" err="1"/>
                  <a:t>for</a:t>
                </a:r>
                <a:r>
                  <a:rPr lang="de-DE" sz="1900" dirty="0"/>
                  <a:t> </a:t>
                </a:r>
                <a:r>
                  <a:rPr lang="de-DE" sz="1900" dirty="0" err="1"/>
                  <a:t>either</a:t>
                </a:r>
                <a:r>
                  <a:rPr lang="de-DE" sz="1900" dirty="0"/>
                  <a:t> </a:t>
                </a:r>
                <a:r>
                  <a:rPr lang="de-DE" sz="1900" dirty="0" err="1"/>
                  <a:t>observation</a:t>
                </a:r>
                <a:r>
                  <a:rPr lang="de-DE" sz="1900" dirty="0"/>
                  <a:t>, </a:t>
                </a:r>
                <a:r>
                  <a:rPr lang="de-DE" sz="1900" dirty="0" err="1"/>
                  <a:t>hence</a:t>
                </a:r>
                <a:r>
                  <a:rPr lang="de-DE" sz="1900" dirty="0"/>
                  <a:t> </a:t>
                </a:r>
                <a:r>
                  <a:rPr lang="de-DE" sz="1900" dirty="0" err="1"/>
                  <a:t>we</a:t>
                </a:r>
                <a:r>
                  <a:rPr lang="de-DE" sz="1900" dirty="0"/>
                  <a:t> </a:t>
                </a:r>
                <a:r>
                  <a:rPr lang="de-DE" sz="1900" dirty="0" err="1"/>
                  <a:t>compare</a:t>
                </a:r>
                <a:r>
                  <a:rPr lang="de-DE" sz="1900" dirty="0"/>
                  <a:t>:</a:t>
                </a:r>
              </a:p>
              <a:p>
                <a:pPr marL="0" indent="0">
                  <a:buNone/>
                </a:pPr>
                <a:endParaRPr lang="de-DE" sz="1900" dirty="0"/>
              </a:p>
              <a:p>
                <a:pPr marL="0" indent="0">
                  <a:buNone/>
                </a:pPr>
                <a:r>
                  <a:rPr lang="de-DE" sz="1900" dirty="0" err="1"/>
                  <a:t>What</a:t>
                </a:r>
                <a:r>
                  <a:rPr lang="de-DE" sz="1900" dirty="0"/>
                  <a:t> </a:t>
                </a:r>
                <a:r>
                  <a:rPr lang="de-DE" sz="1900" dirty="0" err="1"/>
                  <a:t>are</a:t>
                </a:r>
                <a:r>
                  <a:rPr lang="de-DE" sz="1900" dirty="0"/>
                  <a:t> </a:t>
                </a:r>
                <a:r>
                  <a:rPr lang="de-DE" sz="1900" dirty="0" err="1"/>
                  <a:t>our</a:t>
                </a:r>
                <a:r>
                  <a:rPr lang="de-DE" sz="1900" dirty="0"/>
                  <a:t> </a:t>
                </a:r>
                <a:r>
                  <a:rPr lang="de-DE" sz="1900" dirty="0" err="1"/>
                  <a:t>prior</a:t>
                </a:r>
                <a:r>
                  <a:rPr lang="de-DE" sz="1900" dirty="0"/>
                  <a:t> </a:t>
                </a:r>
                <a:r>
                  <a:rPr lang="de-DE" sz="1900" dirty="0" err="1"/>
                  <a:t>beliefs</a:t>
                </a:r>
                <a:r>
                  <a:rPr lang="de-DE" sz="1900" dirty="0"/>
                  <a:t> </a:t>
                </a:r>
                <a:r>
                  <a:rPr lang="de-DE" sz="1900" dirty="0" err="1"/>
                  <a:t>that</a:t>
                </a:r>
                <a:r>
                  <a:rPr lang="de-DE" sz="1900" dirty="0"/>
                  <a:t> </a:t>
                </a:r>
                <a:r>
                  <a:rPr lang="de-DE" sz="1900" dirty="0" err="1"/>
                  <a:t>the</a:t>
                </a:r>
                <a:r>
                  <a:rPr lang="de-DE" sz="1900" dirty="0"/>
                  <a:t> </a:t>
                </a:r>
                <a:r>
                  <a:rPr lang="de-DE" sz="1900" dirty="0" err="1"/>
                  <a:t>coin</a:t>
                </a:r>
                <a:r>
                  <a:rPr lang="de-DE" sz="1900" dirty="0"/>
                  <a:t> </a:t>
                </a:r>
                <a:r>
                  <a:rPr lang="de-DE" sz="1900" dirty="0" err="1"/>
                  <a:t>is</a:t>
                </a:r>
                <a:r>
                  <a:rPr lang="de-DE" sz="1900" dirty="0"/>
                  <a:t> fair </a:t>
                </a:r>
                <a:r>
                  <a:rPr lang="de-DE" sz="1900" dirty="0" err="1"/>
                  <a:t>or</a:t>
                </a:r>
                <a:r>
                  <a:rPr lang="de-DE" sz="1900" dirty="0"/>
                  <a:t> </a:t>
                </a:r>
                <a:r>
                  <a:rPr lang="de-DE" sz="1900" dirty="0" err="1"/>
                  <a:t>manipulated</a:t>
                </a:r>
                <a:r>
                  <a:rPr lang="de-DE" sz="1900" dirty="0"/>
                  <a:t>? </a:t>
                </a:r>
                <a:r>
                  <a:rPr lang="de-DE" sz="1900" dirty="0" err="1"/>
                  <a:t>Let‘s</a:t>
                </a:r>
                <a:r>
                  <a:rPr lang="de-DE" sz="1900" dirty="0"/>
                  <a:t> </a:t>
                </a:r>
                <a:r>
                  <a:rPr lang="de-DE" sz="1900" dirty="0" err="1"/>
                  <a:t>assume</a:t>
                </a:r>
                <a:r>
                  <a:rPr lang="de-DE" sz="1900" dirty="0"/>
                  <a:t>:</a:t>
                </a:r>
              </a:p>
              <a:p>
                <a:pPr marL="0" indent="0">
                  <a:buNone/>
                </a:pPr>
                <a:endParaRPr lang="de-DE" sz="1900" dirty="0"/>
              </a:p>
              <a:p>
                <a:pPr marL="0" indent="0">
                  <a:buNone/>
                </a:pPr>
                <a:r>
                  <a:rPr lang="de-DE" sz="1900" dirty="0" err="1"/>
                  <a:t>Then</a:t>
                </a:r>
                <a:endParaRPr lang="de-DE" sz="1900" dirty="0"/>
              </a:p>
            </p:txBody>
          </p:sp>
        </mc:Choice>
        <mc:Fallback xmlns="">
          <p:sp>
            <p:nvSpPr>
              <p:cNvPr id="2" name="Inhaltsplatzhalter 1">
                <a:extLst>
                  <a:ext uri="{FF2B5EF4-FFF2-40B4-BE49-F238E27FC236}">
                    <a16:creationId xmlns:a16="http://schemas.microsoft.com/office/drawing/2014/main" id="{6B29172F-73EF-E443-9EB7-391D409B028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4855" y="1192345"/>
                <a:ext cx="8588086" cy="4176713"/>
              </a:xfrm>
              <a:blipFill>
                <a:blip r:embed="rId3"/>
                <a:stretch>
                  <a:fillRect l="-1625" r="-118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D8A4481D-E230-764A-84F9-09068170F7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01.05.20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924970A-02CB-2A49-907D-7E1685B352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Steffen Staab, Universität Stuttgart, @ststaab, </a:t>
            </a:r>
            <a:r>
              <a:rPr lang="de-DE">
                <a:hlinkClick r:id="rId4"/>
              </a:rPr>
              <a:t>https://www.ipvs.uni-stuttgart.de/departments/ac/</a:t>
            </a:r>
            <a:endParaRPr lang="en-U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D1DD144-6687-6449-8214-38CBB794CB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21</a:t>
            </a:fld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09E3E31E-0B32-0643-B52F-F04E9FAC5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D=HHHHH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4E9CE5E6-AA12-9847-A2DE-621528A71C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4855" y="946857"/>
            <a:ext cx="5747212" cy="382128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0DFBEF2-8213-719C-B55C-EC29E671F048}"/>
              </a:ext>
            </a:extLst>
          </p:cNvPr>
          <p:cNvSpPr txBox="1"/>
          <p:nvPr/>
        </p:nvSpPr>
        <p:spPr>
          <a:xfrm>
            <a:off x="6803571" y="171000"/>
            <a:ext cx="2179370" cy="26827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</a:pPr>
            <a:r>
              <a:rPr lang="en-DE" sz="1600" dirty="0"/>
              <a:t>H1 fair, H2 manipulated</a:t>
            </a:r>
          </a:p>
        </p:txBody>
      </p:sp>
    </p:spTree>
    <p:extLst>
      <p:ext uri="{BB962C8B-B14F-4D97-AF65-F5344CB8AC3E}">
        <p14:creationId xmlns:p14="http://schemas.microsoft.com/office/powerpoint/2010/main" val="4180216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Inhaltsplatzhalter 1">
                <a:extLst>
                  <a:ext uri="{FF2B5EF4-FFF2-40B4-BE49-F238E27FC236}">
                    <a16:creationId xmlns:a16="http://schemas.microsoft.com/office/drawing/2014/main" id="{6B29172F-73EF-E443-9EB7-391D409B028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94855" y="1192345"/>
                <a:ext cx="8588086" cy="4176713"/>
              </a:xfrm>
            </p:spPr>
            <p:txBody>
              <a:bodyPr/>
              <a:lstStyle/>
              <a:p>
                <a:pPr marL="0" indent="0">
                  <a:buNone/>
                </a:pPr>
                <a:endParaRPr lang="de-DE" sz="500" dirty="0"/>
              </a:p>
              <a:p>
                <a:pPr marL="0" indent="0">
                  <a:buNone/>
                </a:pPr>
                <a:endParaRPr lang="de-DE" sz="1900" dirty="0"/>
              </a:p>
              <a:p>
                <a:pPr marL="0" indent="0">
                  <a:buNone/>
                </a:pPr>
                <a:r>
                  <a:rPr lang="de-DE" sz="1900" dirty="0" err="1"/>
                  <a:t>We</a:t>
                </a:r>
                <a:r>
                  <a:rPr lang="de-DE" sz="1900" dirty="0"/>
                  <a:t> do not </a:t>
                </a:r>
                <a:r>
                  <a:rPr lang="de-DE" sz="1900" dirty="0" err="1"/>
                  <a:t>know</a:t>
                </a:r>
                <a:r>
                  <a:rPr lang="de-DE" sz="1900" dirty="0"/>
                  <a:t> </a:t>
                </a:r>
                <a:r>
                  <a:rPr lang="de-DE" sz="1900" dirty="0" err="1"/>
                  <a:t>the</a:t>
                </a:r>
                <a:r>
                  <a:rPr lang="de-DE" sz="1900" dirty="0"/>
                  <a:t> </a:t>
                </a:r>
                <a:r>
                  <a:rPr lang="de-DE" sz="1900" dirty="0" err="1"/>
                  <a:t>probability</a:t>
                </a:r>
                <a:r>
                  <a:rPr lang="de-DE" sz="1900" dirty="0"/>
                  <a:t> </a:t>
                </a:r>
                <a:r>
                  <a:rPr lang="de-DE" sz="1900" dirty="0" err="1"/>
                  <a:t>of</a:t>
                </a:r>
                <a:r>
                  <a:rPr lang="de-DE" sz="1900" dirty="0"/>
                  <a:t> </a:t>
                </a:r>
                <a14:m>
                  <m:oMath xmlns:m="http://schemas.openxmlformats.org/officeDocument/2006/math">
                    <m:r>
                      <a:rPr lang="de-DE" sz="19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de-DE" sz="19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sz="1900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de-DE" sz="19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de-DE" sz="1900" dirty="0"/>
                  <a:t> but </a:t>
                </a:r>
                <a:r>
                  <a:rPr lang="de-DE" sz="1900" dirty="0" err="1"/>
                  <a:t>it</a:t>
                </a:r>
                <a:r>
                  <a:rPr lang="de-DE" sz="1900" dirty="0"/>
                  <a:t> </a:t>
                </a:r>
                <a:r>
                  <a:rPr lang="de-DE" sz="1900" dirty="0" err="1"/>
                  <a:t>is</a:t>
                </a:r>
                <a:r>
                  <a:rPr lang="de-DE" sz="1900" dirty="0"/>
                  <a:t> </a:t>
                </a:r>
                <a:r>
                  <a:rPr lang="de-DE" sz="1900" dirty="0" err="1"/>
                  <a:t>the</a:t>
                </a:r>
                <a:r>
                  <a:rPr lang="de-DE" sz="1900" dirty="0"/>
                  <a:t> same </a:t>
                </a:r>
                <a:r>
                  <a:rPr lang="de-DE" sz="1900" dirty="0" err="1"/>
                  <a:t>for</a:t>
                </a:r>
                <a:r>
                  <a:rPr lang="de-DE" sz="1900" dirty="0"/>
                  <a:t> </a:t>
                </a:r>
                <a:r>
                  <a:rPr lang="de-DE" sz="1900" dirty="0" err="1"/>
                  <a:t>either</a:t>
                </a:r>
                <a:r>
                  <a:rPr lang="de-DE" sz="1900" dirty="0"/>
                  <a:t> </a:t>
                </a:r>
                <a:r>
                  <a:rPr lang="de-DE" sz="1900" dirty="0" err="1"/>
                  <a:t>observation</a:t>
                </a:r>
                <a:r>
                  <a:rPr lang="de-DE" sz="1900" dirty="0"/>
                  <a:t>, </a:t>
                </a:r>
                <a:r>
                  <a:rPr lang="de-DE" sz="1900" dirty="0" err="1"/>
                  <a:t>hence</a:t>
                </a:r>
                <a:r>
                  <a:rPr lang="de-DE" sz="1900" dirty="0"/>
                  <a:t> </a:t>
                </a:r>
                <a:r>
                  <a:rPr lang="de-DE" sz="1900" dirty="0" err="1"/>
                  <a:t>we</a:t>
                </a:r>
                <a:r>
                  <a:rPr lang="de-DE" sz="1900" dirty="0"/>
                  <a:t> </a:t>
                </a:r>
                <a:r>
                  <a:rPr lang="de-DE" sz="1900" dirty="0" err="1"/>
                  <a:t>compare</a:t>
                </a:r>
                <a:r>
                  <a:rPr lang="de-DE" sz="1900" dirty="0"/>
                  <a:t>:</a:t>
                </a:r>
              </a:p>
              <a:p>
                <a:pPr marL="0" indent="0">
                  <a:buNone/>
                </a:pPr>
                <a:endParaRPr lang="de-DE" sz="1900" dirty="0"/>
              </a:p>
              <a:p>
                <a:pPr marL="0" indent="0">
                  <a:buNone/>
                </a:pPr>
                <a:r>
                  <a:rPr lang="de-DE" sz="1900" dirty="0" err="1"/>
                  <a:t>What</a:t>
                </a:r>
                <a:r>
                  <a:rPr lang="de-DE" sz="1900" dirty="0"/>
                  <a:t> </a:t>
                </a:r>
                <a:r>
                  <a:rPr lang="de-DE" sz="1900" dirty="0" err="1"/>
                  <a:t>are</a:t>
                </a:r>
                <a:r>
                  <a:rPr lang="de-DE" sz="1900" dirty="0"/>
                  <a:t> </a:t>
                </a:r>
                <a:r>
                  <a:rPr lang="de-DE" sz="1900" dirty="0" err="1"/>
                  <a:t>our</a:t>
                </a:r>
                <a:r>
                  <a:rPr lang="de-DE" sz="1900" dirty="0"/>
                  <a:t> </a:t>
                </a:r>
                <a:r>
                  <a:rPr lang="de-DE" sz="1900" dirty="0" err="1"/>
                  <a:t>prior</a:t>
                </a:r>
                <a:r>
                  <a:rPr lang="de-DE" sz="1900" dirty="0"/>
                  <a:t> </a:t>
                </a:r>
                <a:r>
                  <a:rPr lang="de-DE" sz="1900" dirty="0" err="1"/>
                  <a:t>beliefs</a:t>
                </a:r>
                <a:r>
                  <a:rPr lang="de-DE" sz="1900" dirty="0"/>
                  <a:t> </a:t>
                </a:r>
                <a:r>
                  <a:rPr lang="de-DE" sz="1900" dirty="0" err="1"/>
                  <a:t>that</a:t>
                </a:r>
                <a:r>
                  <a:rPr lang="de-DE" sz="1900" dirty="0"/>
                  <a:t> </a:t>
                </a:r>
                <a:r>
                  <a:rPr lang="de-DE" sz="1900" dirty="0" err="1"/>
                  <a:t>the</a:t>
                </a:r>
                <a:r>
                  <a:rPr lang="de-DE" sz="1900" dirty="0"/>
                  <a:t> </a:t>
                </a:r>
                <a:r>
                  <a:rPr lang="de-DE" sz="1900" dirty="0" err="1"/>
                  <a:t>coin</a:t>
                </a:r>
                <a:r>
                  <a:rPr lang="de-DE" sz="1900" dirty="0"/>
                  <a:t> </a:t>
                </a:r>
                <a:r>
                  <a:rPr lang="de-DE" sz="1900" dirty="0" err="1"/>
                  <a:t>is</a:t>
                </a:r>
                <a:r>
                  <a:rPr lang="de-DE" sz="1900" dirty="0"/>
                  <a:t> fair </a:t>
                </a:r>
                <a:r>
                  <a:rPr lang="de-DE" sz="1900" dirty="0" err="1"/>
                  <a:t>or</a:t>
                </a:r>
                <a:r>
                  <a:rPr lang="de-DE" sz="1900" dirty="0"/>
                  <a:t> </a:t>
                </a:r>
                <a:r>
                  <a:rPr lang="de-DE" sz="1900" dirty="0" err="1"/>
                  <a:t>manipulated</a:t>
                </a:r>
                <a:r>
                  <a:rPr lang="de-DE" sz="1900" dirty="0"/>
                  <a:t>? </a:t>
                </a:r>
                <a:r>
                  <a:rPr lang="de-DE" sz="1900" dirty="0" err="1"/>
                  <a:t>Let‘s</a:t>
                </a:r>
                <a:r>
                  <a:rPr lang="de-DE" sz="1900" dirty="0"/>
                  <a:t> </a:t>
                </a:r>
                <a:r>
                  <a:rPr lang="de-DE" sz="1900" dirty="0" err="1"/>
                  <a:t>assume</a:t>
                </a:r>
                <a:r>
                  <a:rPr lang="de-DE" sz="1900" dirty="0"/>
                  <a:t>:</a:t>
                </a:r>
              </a:p>
              <a:p>
                <a:pPr marL="0" indent="0">
                  <a:buNone/>
                </a:pPr>
                <a:endParaRPr lang="de-DE" sz="1900" dirty="0"/>
              </a:p>
              <a:p>
                <a:pPr marL="0" indent="0">
                  <a:buNone/>
                </a:pPr>
                <a:r>
                  <a:rPr lang="de-DE" sz="1900" dirty="0" err="1"/>
                  <a:t>Then</a:t>
                </a:r>
                <a:endParaRPr lang="de-DE" sz="1900" dirty="0"/>
              </a:p>
            </p:txBody>
          </p:sp>
        </mc:Choice>
        <mc:Fallback xmlns="">
          <p:sp>
            <p:nvSpPr>
              <p:cNvPr id="2" name="Inhaltsplatzhalter 1">
                <a:extLst>
                  <a:ext uri="{FF2B5EF4-FFF2-40B4-BE49-F238E27FC236}">
                    <a16:creationId xmlns:a16="http://schemas.microsoft.com/office/drawing/2014/main" id="{6B29172F-73EF-E443-9EB7-391D409B028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4855" y="1192345"/>
                <a:ext cx="8588086" cy="4176713"/>
              </a:xfrm>
              <a:blipFill>
                <a:blip r:embed="rId3"/>
                <a:stretch>
                  <a:fillRect l="-1625" r="-118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D8A4481D-E230-764A-84F9-09068170F7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01.05.20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924970A-02CB-2A49-907D-7E1685B352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Steffen Staab, Universität Stuttgart, @ststaab, </a:t>
            </a:r>
            <a:r>
              <a:rPr lang="de-DE">
                <a:hlinkClick r:id="rId4"/>
              </a:rPr>
              <a:t>https://www.ipvs.uni-stuttgart.de/departments/ac/</a:t>
            </a:r>
            <a:endParaRPr lang="en-U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D1DD144-6687-6449-8214-38CBB794CB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22</a:t>
            </a:fld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09E3E31E-0B32-0643-B52F-F04E9FAC5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D=HHHHHHHHHH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87FB675E-5DC5-D946-9AC7-BE1D2FBFBD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4855" y="1000160"/>
            <a:ext cx="5666200" cy="366374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DC81C3A-171D-2C7E-0726-CFD37A4093CE}"/>
              </a:ext>
            </a:extLst>
          </p:cNvPr>
          <p:cNvSpPr txBox="1"/>
          <p:nvPr/>
        </p:nvSpPr>
        <p:spPr>
          <a:xfrm>
            <a:off x="6803571" y="171000"/>
            <a:ext cx="2179370" cy="26827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</a:pPr>
            <a:r>
              <a:rPr lang="en-DE" sz="1600" dirty="0"/>
              <a:t>H1 fair, H2 manipulated</a:t>
            </a:r>
          </a:p>
        </p:txBody>
      </p:sp>
    </p:spTree>
    <p:extLst>
      <p:ext uri="{BB962C8B-B14F-4D97-AF65-F5344CB8AC3E}">
        <p14:creationId xmlns:p14="http://schemas.microsoft.com/office/powerpoint/2010/main" val="35698655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2EAEFE2-0FC8-F143-A2A4-476D2F4B74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01.05.20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1C111B8-3C31-6A49-AFD5-1E1D48B78F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Steffen Staab, Universität Stuttgart, @ststaab, </a:t>
            </a:r>
            <a:r>
              <a:rPr lang="de-DE">
                <a:hlinkClick r:id="rId2"/>
              </a:rPr>
              <a:t>https://www.ipvs.uni-stuttgart.de/departments/ac/</a:t>
            </a:r>
            <a:endParaRPr lang="en-U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1773091-BFBC-3B4D-AD82-147AA35EE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23</a:t>
            </a:fld>
            <a:endParaRPr lang="de-DE" dirty="0"/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0C865E04-45B7-D94C-98F7-DE59A41619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hlinkClick r:id="rId3"/>
              </a:rPr>
              <a:t>https://xkcd.com/1132/</a:t>
            </a:r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E05B26A7-4755-984D-BEDE-821131282B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8416" y="0"/>
            <a:ext cx="3772384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8615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646F906F-2D29-1441-AFC8-C1FDCAC0D0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0056" y="3322437"/>
            <a:ext cx="8243887" cy="1996563"/>
          </a:xfrm>
        </p:spPr>
        <p:txBody>
          <a:bodyPr/>
          <a:lstStyle/>
          <a:p>
            <a:pPr marL="0" indent="0">
              <a:buNone/>
            </a:pPr>
            <a:r>
              <a:rPr lang="de-DE" sz="2000" dirty="0" err="1"/>
              <a:t>Product</a:t>
            </a:r>
            <a:r>
              <a:rPr lang="de-DE" sz="2000" dirty="0"/>
              <a:t> </a:t>
            </a:r>
            <a:r>
              <a:rPr lang="de-DE" sz="2000" dirty="0" err="1"/>
              <a:t>rule</a:t>
            </a:r>
            <a:r>
              <a:rPr lang="de-DE" sz="2000" dirty="0"/>
              <a:t> </a:t>
            </a:r>
            <a:r>
              <a:rPr lang="de-DE" sz="2000" dirty="0" err="1"/>
              <a:t>and</a:t>
            </a:r>
            <a:r>
              <a:rPr lang="de-DE" sz="2000" dirty="0"/>
              <a:t> </a:t>
            </a:r>
            <a:r>
              <a:rPr lang="de-DE" sz="2000" dirty="0" err="1"/>
              <a:t>Bayes</a:t>
            </a:r>
            <a:r>
              <a:rPr lang="de-DE" sz="2000" dirty="0"/>
              <a:t>‘ </a:t>
            </a:r>
            <a:r>
              <a:rPr lang="de-DE" sz="2000" dirty="0" err="1"/>
              <a:t>theorem</a:t>
            </a:r>
            <a:r>
              <a:rPr lang="de-DE" sz="2000" dirty="0"/>
              <a:t>: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A1275AAE-970E-0F4F-8986-DE2C497392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Steffen Staab, Universität Stuttgart, @ststaab, </a:t>
            </a:r>
            <a:r>
              <a:rPr lang="de-DE">
                <a:hlinkClick r:id="rId3"/>
              </a:rPr>
              <a:t>https://www.ipvs.uni-stuttgart.de/departments/ac/</a:t>
            </a:r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29D6D2B-607B-C542-B5E2-13263CDC3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24</a:t>
            </a:fld>
            <a:endParaRPr lang="de-DE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D84145BC-4626-484C-9275-9B1B16E86B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Joint </a:t>
            </a:r>
            <a:r>
              <a:rPr lang="de-DE" dirty="0" err="1"/>
              <a:t>Distributions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Three</a:t>
            </a:r>
            <a:r>
              <a:rPr lang="de-DE" dirty="0"/>
              <a:t> Random Variables 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EE127251-905F-9D45-9822-9BBC4C1A80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8500" y="914826"/>
            <a:ext cx="3365500" cy="2908300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4F4AC04E-7E06-794C-89C7-2FC82AC7E1F7}"/>
              </a:ext>
            </a:extLst>
          </p:cNvPr>
          <p:cNvSpPr txBox="1"/>
          <p:nvPr/>
        </p:nvSpPr>
        <p:spPr>
          <a:xfrm rot="16200000">
            <a:off x="6433778" y="1905872"/>
            <a:ext cx="5286306" cy="13413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</a:pPr>
            <a:r>
              <a:rPr lang="de-DE" sz="800" dirty="0">
                <a:hlinkClick r:id="rId5"/>
              </a:rPr>
              <a:t>https://www.programming-idioms.org/idiom/27/create-a-3-dimensional-array/452/rust</a:t>
            </a:r>
            <a:endParaRPr lang="de-DE" sz="800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6C0FCFFF-85C9-4743-8E14-30021DBD9A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6724" y="1156012"/>
            <a:ext cx="5165149" cy="1897401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9F512A9E-B082-7848-9CB6-31D3C710D03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3898" y="3823126"/>
            <a:ext cx="3798921" cy="1343927"/>
          </a:xfrm>
          <a:prstGeom prst="rect">
            <a:avLst/>
          </a:prstGeom>
        </p:spPr>
      </p:pic>
      <p:sp>
        <p:nvSpPr>
          <p:cNvPr id="12" name="Datumsplatzhalter 11">
            <a:extLst>
              <a:ext uri="{FF2B5EF4-FFF2-40B4-BE49-F238E27FC236}">
                <a16:creationId xmlns:a16="http://schemas.microsoft.com/office/drawing/2014/main" id="{FA484BC2-1210-2447-ACD0-5C9D5C9895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01.05.20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37187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646F906F-2D29-1441-AFC8-C1FDCAC0D0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0056" y="3322437"/>
            <a:ext cx="8243887" cy="1996563"/>
          </a:xfrm>
        </p:spPr>
        <p:txBody>
          <a:bodyPr/>
          <a:lstStyle/>
          <a:p>
            <a:pPr marL="0" indent="0">
              <a:buNone/>
            </a:pPr>
            <a:r>
              <a:rPr lang="de-DE" sz="2000" dirty="0" err="1"/>
              <a:t>Product</a:t>
            </a:r>
            <a:r>
              <a:rPr lang="de-DE" sz="2000" dirty="0"/>
              <a:t> </a:t>
            </a:r>
            <a:r>
              <a:rPr lang="de-DE" sz="2000" dirty="0" err="1"/>
              <a:t>rule</a:t>
            </a:r>
            <a:r>
              <a:rPr lang="de-DE" sz="2000" dirty="0"/>
              <a:t> </a:t>
            </a:r>
            <a:r>
              <a:rPr lang="de-DE" sz="2000" dirty="0" err="1"/>
              <a:t>and</a:t>
            </a:r>
            <a:r>
              <a:rPr lang="de-DE" sz="2000" dirty="0"/>
              <a:t> </a:t>
            </a:r>
            <a:r>
              <a:rPr lang="de-DE" sz="2000" dirty="0" err="1"/>
              <a:t>Bayes</a:t>
            </a:r>
            <a:r>
              <a:rPr lang="de-DE" sz="2000" dirty="0"/>
              <a:t>‘ </a:t>
            </a:r>
            <a:r>
              <a:rPr lang="de-DE" sz="2000" dirty="0" err="1"/>
              <a:t>theorem</a:t>
            </a:r>
            <a:r>
              <a:rPr lang="de-DE" sz="2000" dirty="0"/>
              <a:t>: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A1275AAE-970E-0F4F-8986-DE2C497392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Steffen Staab, Universität Stuttgart, @ststaab, </a:t>
            </a:r>
            <a:r>
              <a:rPr lang="de-DE">
                <a:hlinkClick r:id="rId3"/>
              </a:rPr>
              <a:t>https://www.ipvs.uni-stuttgart.de/departments/ac/</a:t>
            </a:r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29D6D2B-607B-C542-B5E2-13263CDC3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25</a:t>
            </a:fld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itel 4">
                <a:extLst>
                  <a:ext uri="{FF2B5EF4-FFF2-40B4-BE49-F238E27FC236}">
                    <a16:creationId xmlns:a16="http://schemas.microsoft.com/office/drawing/2014/main" id="{D84145BC-4626-484C-9275-9B1B16E86B8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de-DE" b="1" i="1" dirty="0" smtClean="0"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de-DE" dirty="0"/>
                  <a:t> Random Variables </a:t>
                </a:r>
              </a:p>
            </p:txBody>
          </p:sp>
        </mc:Choice>
        <mc:Fallback xmlns="">
          <p:sp>
            <p:nvSpPr>
              <p:cNvPr id="5" name="Titel 4">
                <a:extLst>
                  <a:ext uri="{FF2B5EF4-FFF2-40B4-BE49-F238E27FC236}">
                    <a16:creationId xmlns:a16="http://schemas.microsoft.com/office/drawing/2014/main" id="{D84145BC-4626-484C-9275-9B1B16E86B8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4"/>
                <a:stretch>
                  <a:fillRect l="-923" t="-2127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feld 7">
            <a:extLst>
              <a:ext uri="{FF2B5EF4-FFF2-40B4-BE49-F238E27FC236}">
                <a16:creationId xmlns:a16="http://schemas.microsoft.com/office/drawing/2014/main" id="{4F4AC04E-7E06-794C-89C7-2FC82AC7E1F7}"/>
              </a:ext>
            </a:extLst>
          </p:cNvPr>
          <p:cNvSpPr txBox="1"/>
          <p:nvPr/>
        </p:nvSpPr>
        <p:spPr>
          <a:xfrm rot="16200000">
            <a:off x="6433778" y="1905872"/>
            <a:ext cx="5286306" cy="13413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</a:pPr>
            <a:r>
              <a:rPr lang="de-DE" sz="800" dirty="0">
                <a:hlinkClick r:id="rId5"/>
              </a:rPr>
              <a:t>https://www.programming-idioms.org/idiom/27/create-a-3-dimensional-array/452/rust</a:t>
            </a:r>
            <a:endParaRPr lang="de-DE" sz="800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0AB3F1AC-656C-7E4F-A554-2CA699C1DD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3898" y="1135479"/>
            <a:ext cx="5127914" cy="1109772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99E0F0E1-0C4C-0349-9688-3A3CE7AE5CE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7873" y="3877711"/>
            <a:ext cx="4035136" cy="1191897"/>
          </a:xfrm>
          <a:prstGeom prst="rect">
            <a:avLst/>
          </a:prstGeom>
        </p:spPr>
      </p:pic>
      <p:sp>
        <p:nvSpPr>
          <p:cNvPr id="12" name="Datumsplatzhalter 11">
            <a:extLst>
              <a:ext uri="{FF2B5EF4-FFF2-40B4-BE49-F238E27FC236}">
                <a16:creationId xmlns:a16="http://schemas.microsoft.com/office/drawing/2014/main" id="{7686FFDB-1119-7C4A-A294-AD7AFCCE24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01.05.20</a:t>
            </a:r>
            <a:endParaRPr lang="de-DE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52AD9877-04F7-4C4E-B341-C7D6FC300E3C}"/>
              </a:ext>
            </a:extLst>
          </p:cNvPr>
          <p:cNvSpPr txBox="1"/>
          <p:nvPr/>
        </p:nvSpPr>
        <p:spPr>
          <a:xfrm>
            <a:off x="5252604" y="2083377"/>
            <a:ext cx="3304309" cy="16553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</a:pPr>
            <a:r>
              <a:rPr lang="de-DE" sz="1600" dirty="0"/>
              <a:t>Mapping </a:t>
            </a:r>
            <a:r>
              <a:rPr lang="de-DE" sz="1600" dirty="0" err="1"/>
              <a:t>joint</a:t>
            </a:r>
            <a:r>
              <a:rPr lang="de-DE" sz="1600" dirty="0"/>
              <a:t> </a:t>
            </a:r>
            <a:r>
              <a:rPr lang="de-DE" sz="1600" dirty="0" err="1"/>
              <a:t>atomic</a:t>
            </a:r>
            <a:r>
              <a:rPr lang="de-DE" sz="1600" dirty="0"/>
              <a:t> </a:t>
            </a:r>
            <a:r>
              <a:rPr lang="de-DE" sz="1600" dirty="0" err="1"/>
              <a:t>events</a:t>
            </a:r>
            <a:r>
              <a:rPr lang="de-DE" sz="1600" dirty="0"/>
              <a:t> </a:t>
            </a:r>
            <a:r>
              <a:rPr lang="de-DE" sz="1600" dirty="0" err="1"/>
              <a:t>to</a:t>
            </a:r>
            <a:r>
              <a:rPr lang="de-DE" sz="1600" dirty="0"/>
              <a:t> </a:t>
            </a:r>
            <a:r>
              <a:rPr lang="de-DE" sz="1600" dirty="0" err="1"/>
              <a:t>probabilities</a:t>
            </a:r>
            <a:r>
              <a:rPr lang="de-DE" sz="1600" dirty="0"/>
              <a:t>.</a:t>
            </a:r>
          </a:p>
          <a:p>
            <a:pPr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</a:pPr>
            <a:r>
              <a:rPr lang="de-DE" sz="1600" dirty="0" err="1"/>
              <a:t>Storing</a:t>
            </a:r>
            <a:r>
              <a:rPr lang="de-DE" sz="1600" dirty="0"/>
              <a:t> </a:t>
            </a:r>
            <a:r>
              <a:rPr lang="de-DE" sz="1600" dirty="0" err="1"/>
              <a:t>probabilities</a:t>
            </a:r>
            <a:r>
              <a:rPr lang="de-DE" sz="1600" dirty="0"/>
              <a:t> </a:t>
            </a:r>
            <a:br>
              <a:rPr lang="de-DE" sz="1600" dirty="0"/>
            </a:br>
            <a:r>
              <a:rPr lang="de-DE" sz="1600" dirty="0"/>
              <a:t>in an </a:t>
            </a:r>
            <a:r>
              <a:rPr lang="de-DE" sz="1600" dirty="0" err="1"/>
              <a:t>n</a:t>
            </a:r>
            <a:r>
              <a:rPr lang="de-DE" sz="1600" dirty="0"/>
              <a:t>-dimensional </a:t>
            </a:r>
            <a:r>
              <a:rPr lang="de-DE" sz="1600" dirty="0" err="1"/>
              <a:t>array</a:t>
            </a:r>
            <a:r>
              <a:rPr lang="de-DE" sz="1600" dirty="0"/>
              <a:t> (</a:t>
            </a:r>
            <a:r>
              <a:rPr lang="de-DE" sz="1600" dirty="0" err="1"/>
              <a:t>tensor</a:t>
            </a:r>
            <a:r>
              <a:rPr lang="de-DE" sz="1600" dirty="0"/>
              <a:t>)</a:t>
            </a:r>
          </a:p>
          <a:p>
            <a:pPr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</a:pPr>
            <a:r>
              <a:rPr lang="de-DE" sz="1600" dirty="0"/>
              <a:t>p[...,...,...,   ,...]</a:t>
            </a:r>
          </a:p>
        </p:txBody>
      </p:sp>
      <p:sp>
        <p:nvSpPr>
          <p:cNvPr id="14" name="Geschweifte Klammer links 13">
            <a:extLst>
              <a:ext uri="{FF2B5EF4-FFF2-40B4-BE49-F238E27FC236}">
                <a16:creationId xmlns:a16="http://schemas.microsoft.com/office/drawing/2014/main" id="{55248EE1-8117-D540-A708-15640E223065}"/>
              </a:ext>
            </a:extLst>
          </p:cNvPr>
          <p:cNvSpPr/>
          <p:nvPr/>
        </p:nvSpPr>
        <p:spPr>
          <a:xfrm rot="16200000">
            <a:off x="5878898" y="3314704"/>
            <a:ext cx="176645" cy="1126011"/>
          </a:xfrm>
          <a:prstGeom prst="lef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DFF47490-78E0-1345-8E8B-C822A532C337}"/>
              </a:ext>
            </a:extLst>
          </p:cNvPr>
          <p:cNvSpPr txBox="1"/>
          <p:nvPr/>
        </p:nvSpPr>
        <p:spPr>
          <a:xfrm>
            <a:off x="5404215" y="4016716"/>
            <a:ext cx="950768" cy="26827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</a:pPr>
            <a:r>
              <a:rPr lang="de-DE" sz="1600" dirty="0" err="1"/>
              <a:t>n</a:t>
            </a:r>
            <a:r>
              <a:rPr lang="de-DE" sz="1600" dirty="0"/>
              <a:t> </a:t>
            </a:r>
            <a:r>
              <a:rPr lang="de-DE" sz="1600" dirty="0" err="1"/>
              <a:t>entries</a:t>
            </a:r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1402259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Naïve Bayes</a:t>
            </a:r>
            <a:br>
              <a:rPr lang="en-GB" noProof="0" dirty="0"/>
            </a:br>
            <a:endParaRPr lang="en-GB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355979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Bayes’ Classifier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7500" lnSpcReduction="20000"/>
              </a:bodyPr>
              <a:lstStyle/>
              <a:p>
                <a:r>
                  <a:rPr lang="en-GB" noProof="0" dirty="0"/>
                  <a:t>Probabilistic classification</a:t>
                </a:r>
              </a:p>
              <a:p>
                <a:pPr lvl="1"/>
                <a:r>
                  <a:rPr lang="en-GB" noProof="0" dirty="0"/>
                  <a:t>Estimate (soft classification)</a:t>
                </a:r>
              </a:p>
              <a:p>
                <a:pPr marL="380946" lvl="1" indent="0">
                  <a:buNone/>
                </a:pPr>
                <a:endParaRPr lang="en-GB" noProof="0" dirty="0"/>
              </a:p>
              <a:p>
                <a:pPr lvl="1"/>
                <a:r>
                  <a:rPr lang="en-GB" noProof="0" dirty="0"/>
                  <a:t>Classification (hard)</a:t>
                </a:r>
              </a:p>
              <a:p>
                <a:pPr marL="380946" lvl="1" indent="0">
                  <a:buNone/>
                </a:pPr>
                <a:endParaRPr lang="en-GB" noProof="0" dirty="0"/>
              </a:p>
              <a:p>
                <a:endParaRPr lang="en-GB" noProof="0" dirty="0"/>
              </a:p>
              <a:p>
                <a:r>
                  <a:rPr lang="en-GB" noProof="0" dirty="0"/>
                  <a:t>Bayes Theorem:</a:t>
                </a:r>
              </a:p>
              <a:p>
                <a:pPr marL="0" indent="0">
                  <a:buNone/>
                </a:pPr>
                <a:endParaRPr lang="en-GB" noProof="0" dirty="0"/>
              </a:p>
              <a:p>
                <a:pPr marL="0" indent="0">
                  <a:buNone/>
                </a:pPr>
                <a:endParaRPr lang="en-GB" noProof="0" dirty="0"/>
              </a:p>
              <a:p>
                <a:pPr lvl="2"/>
                <a:r>
                  <a:rPr lang="en-GB" i="1" noProof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  <a:r>
                  <a:rPr lang="en-GB" noProof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GB" i="1" noProof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</a:t>
                </a:r>
                <a:r>
                  <a:rPr lang="en-GB" noProof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</a:t>
                </a:r>
                <a:r>
                  <a:rPr lang="en-GB" noProof="0" dirty="0"/>
                  <a:t>: Probability of the object – constant for all categories</a:t>
                </a:r>
              </a:p>
              <a:p>
                <a:pPr lvl="2"/>
                <a:r>
                  <a:rPr lang="en-GB" i="1" noProof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  <a:r>
                  <a:rPr lang="en-GB" noProof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GB" i="1" noProof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</a:t>
                </a:r>
                <a:r>
                  <a:rPr lang="en-GB" noProof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</a:t>
                </a:r>
                <a:r>
                  <a:rPr lang="en-GB" noProof="0" dirty="0"/>
                  <a:t>: </a:t>
                </a:r>
                <a:r>
                  <a:rPr lang="en-GB" b="1" i="1" noProof="0" dirty="0"/>
                  <a:t>Prior</a:t>
                </a:r>
                <a:r>
                  <a:rPr lang="en-GB" noProof="0" dirty="0"/>
                  <a:t> probability of a category</a:t>
                </a:r>
              </a:p>
              <a:p>
                <a:pPr lvl="2"/>
                <a:r>
                  <a:rPr lang="en-GB" i="1" noProof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  <a:r>
                  <a:rPr lang="en-GB" noProof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GB" i="1" noProof="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o|c</a:t>
                </a:r>
                <a:r>
                  <a:rPr lang="en-GB" noProof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</a:t>
                </a:r>
                <a:r>
                  <a:rPr lang="en-GB" noProof="0" dirty="0"/>
                  <a:t>: Probability to observe </a:t>
                </a:r>
                <a:r>
                  <a:rPr lang="en-GB" i="1" noProof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 </a:t>
                </a:r>
                <a:r>
                  <a:rPr lang="en-GB" noProof="0" dirty="0"/>
                  <a:t>in </a:t>
                </a:r>
                <a:r>
                  <a:rPr lang="en-GB" i="1" noProof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 (</a:t>
                </a:r>
                <a:r>
                  <a:rPr lang="en-GB" b="1" i="1" noProof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Likelihood</a:t>
                </a:r>
                <a:r>
                  <a:rPr lang="en-GB" i="1" noProof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de-DE" b="0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de-DE" b="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b="0" i="1">
                        <a:latin typeface="Cambria Math" panose="02040503050406030204" pitchFamily="18" charset="0"/>
                      </a:rPr>
                      <m:t>𝑐</m:t>
                    </m:r>
                    <m:r>
                      <a:rPr lang="de-DE" b="0" i="1">
                        <a:latin typeface="Cambria Math" panose="02040503050406030204" pitchFamily="18" charset="0"/>
                      </a:rPr>
                      <m:t>|</m:t>
                    </m:r>
                    <m:r>
                      <a:rPr lang="de-DE" b="0" i="1">
                        <a:latin typeface="Cambria Math" panose="02040503050406030204" pitchFamily="18" charset="0"/>
                      </a:rPr>
                      <m:t>𝑜</m:t>
                    </m:r>
                    <m:r>
                      <a:rPr lang="de-DE" b="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noProof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Probability that observation </a:t>
                </a:r>
                <a:r>
                  <a:rPr lang="en-GB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</a:t>
                </a:r>
                <a:r>
                  <a:rPr lang="en-GB" noProof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should be classified as </a:t>
                </a:r>
                <a:r>
                  <a:rPr lang="en-GB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 (</a:t>
                </a:r>
                <a:r>
                  <a:rPr lang="en-GB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Posterior</a:t>
                </a:r>
                <a:r>
                  <a:rPr lang="en-GB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endParaRPr lang="en-GB" i="1" noProof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2"/>
                <a:endParaRPr lang="en-GB" noProof="0" dirty="0"/>
              </a:p>
              <a:p>
                <a:pPr marL="380946" lvl="1" indent="0">
                  <a:buNone/>
                </a:pPr>
                <a:endParaRPr lang="en-GB" noProof="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692" t="-1515" b="-30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ounded Rectangle 3"/>
          <p:cNvSpPr/>
          <p:nvPr/>
        </p:nvSpPr>
        <p:spPr>
          <a:xfrm rot="20991649">
            <a:off x="7099817" y="4237817"/>
            <a:ext cx="1920213" cy="660073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70" dirty="0">
                <a:solidFill>
                  <a:schemeClr val="tx2"/>
                </a:solidFill>
              </a:rPr>
              <a:t>Estimate from training data</a:t>
            </a:r>
            <a:endParaRPr lang="en-GB" sz="1170" dirty="0">
              <a:solidFill>
                <a:schemeClr val="tx2"/>
              </a:solidFill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04148369"/>
              </p:ext>
            </p:extLst>
          </p:nvPr>
        </p:nvGraphicFramePr>
        <p:xfrm>
          <a:off x="3287448" y="3251216"/>
          <a:ext cx="2569104" cy="7593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409400" imgH="419040" progId="Equation.3">
                  <p:embed/>
                </p:oleObj>
              </mc:Choice>
              <mc:Fallback>
                <p:oleObj name="Equation" r:id="rId4" imgW="1409400" imgH="419040" progId="Equation.3">
                  <p:embed/>
                  <p:pic>
                    <p:nvPicPr>
                      <p:cNvPr id="6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87448" y="3251216"/>
                        <a:ext cx="2569104" cy="75935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F8FDD55D-4C57-0940-8D8C-F97CF466602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/>
              <a:t>Steffen Staab, Universität Stuttgart, @ststaab, https://www.ipvs.uni-stuttgart.de/departments/ac/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AA2D133C-1276-0A43-9819-06FB45176A6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BECD02-1E3F-4E4B-93EF-F431C7D276AE}" type="slidenum">
              <a:rPr lang="en-US" noProof="0" smtClean="0"/>
              <a:pPr/>
              <a:t>27</a:t>
            </a:fld>
            <a:endParaRPr lang="en-US" noProof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7F01F953-A2C4-EA4F-B732-3C106831FE27}"/>
                  </a:ext>
                </a:extLst>
              </p:cNvPr>
              <p:cNvSpPr txBox="1"/>
              <p:nvPr/>
            </p:nvSpPr>
            <p:spPr>
              <a:xfrm>
                <a:off x="3675530" y="1907447"/>
                <a:ext cx="2951987" cy="51930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20000"/>
                  </a:lnSpc>
                  <a:spcBef>
                    <a:spcPts val="750"/>
                  </a:spcBef>
                  <a:buClr>
                    <a:schemeClr val="accent1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de-DE" sz="1800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1800" b="1" i="1" smtClean="0"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</m:e>
                          </m:acc>
                        </m:e>
                        <m:sub>
                          <m:r>
                            <a:rPr lang="de-DE" sz="1800" b="1" i="1" smtClean="0">
                              <a:latin typeface="Cambria Math" panose="02040503050406030204" pitchFamily="18" charset="0"/>
                            </a:rPr>
                            <m:t>𝑵𝑩</m:t>
                          </m:r>
                        </m:sub>
                      </m:sSub>
                      <m:d>
                        <m:dPr>
                          <m:ctrlPr>
                            <a:rPr lang="de-DE" sz="18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800" b="1" i="1" smtClean="0">
                              <a:latin typeface="Cambria Math" panose="02040503050406030204" pitchFamily="18" charset="0"/>
                            </a:rPr>
                            <m:t>𝒐</m:t>
                          </m:r>
                        </m:e>
                      </m:d>
                      <m:r>
                        <a:rPr lang="de-DE" sz="1800" b="1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de-DE" sz="1800" b="1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de-DE" sz="1800" b="1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lang="de-DE" sz="1800" b="1" i="0" smtClean="0">
                                  <a:latin typeface="Cambria Math" panose="02040503050406030204" pitchFamily="18" charset="0"/>
                                </a:rPr>
                                <m:t>𝐚𝐫𝐠𝐦𝐚𝐱</m:t>
                              </m:r>
                            </m:e>
                            <m:lim>
                              <m:r>
                                <a:rPr lang="de-DE" sz="1800" b="1" i="1" smtClean="0"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  <m:r>
                                <a:rPr lang="de-DE" sz="1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de-DE" sz="1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𝑪</m:t>
                              </m:r>
                            </m:lim>
                          </m:limLow>
                        </m:fName>
                        <m:e>
                          <m:r>
                            <a:rPr lang="de-DE" sz="1800" b="1" i="1" smtClean="0">
                              <a:latin typeface="Cambria Math" panose="02040503050406030204" pitchFamily="18" charset="0"/>
                            </a:rPr>
                            <m:t>𝑷</m:t>
                          </m:r>
                          <m:r>
                            <a:rPr lang="de-DE" sz="1800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sz="1800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  <m:r>
                            <a:rPr lang="de-DE" sz="1800" b="1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de-DE" sz="1800" b="1" i="1" smtClean="0">
                              <a:latin typeface="Cambria Math" panose="02040503050406030204" pitchFamily="18" charset="0"/>
                            </a:rPr>
                            <m:t>𝒐</m:t>
                          </m:r>
                          <m:r>
                            <a:rPr lang="de-DE" sz="1800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de-DE" sz="1800" b="1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de-DE" sz="1800" b="1" dirty="0"/>
              </a:p>
            </p:txBody>
          </p:sp>
        </mc:Choice>
        <mc:Fallback xmlns="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7F01F953-A2C4-EA4F-B732-3C106831FE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5530" y="1907447"/>
                <a:ext cx="2951987" cy="519309"/>
              </a:xfrm>
              <a:prstGeom prst="rect">
                <a:avLst/>
              </a:prstGeom>
              <a:blipFill>
                <a:blip r:embed="rId6"/>
                <a:stretch>
                  <a:fillRect b="-952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B2A76490-A144-0E4F-8475-9C97C92EE355}"/>
                  </a:ext>
                </a:extLst>
              </p:cNvPr>
              <p:cNvSpPr txBox="1"/>
              <p:nvPr/>
            </p:nvSpPr>
            <p:spPr>
              <a:xfrm>
                <a:off x="3597836" y="1326200"/>
                <a:ext cx="2951987" cy="3900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20000"/>
                  </a:lnSpc>
                  <a:spcBef>
                    <a:spcPts val="750"/>
                  </a:spcBef>
                  <a:buClr>
                    <a:schemeClr val="accent1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de-DE" sz="1800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1800" b="1" i="1" smtClean="0"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</m:e>
                          </m:acc>
                        </m:e>
                        <m:sub>
                          <m:r>
                            <a:rPr lang="de-DE" sz="1800" b="1" i="1" smtClean="0">
                              <a:latin typeface="Cambria Math" panose="02040503050406030204" pitchFamily="18" charset="0"/>
                            </a:rPr>
                            <m:t>𝑵𝑩𝒔𝒐𝒇𝒕</m:t>
                          </m:r>
                        </m:sub>
                      </m:sSub>
                      <m:d>
                        <m:dPr>
                          <m:ctrlPr>
                            <a:rPr lang="de-DE" sz="18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800" b="1" i="1" smtClean="0">
                              <a:latin typeface="Cambria Math" panose="02040503050406030204" pitchFamily="18" charset="0"/>
                            </a:rPr>
                            <m:t>𝒐</m:t>
                          </m:r>
                        </m:e>
                      </m:d>
                      <m:r>
                        <a:rPr lang="de-DE" sz="1800" b="1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de-DE" sz="1800" b="1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de-DE" sz="1800" b="1" i="1">
                              <a:latin typeface="Cambria Math" panose="02040503050406030204" pitchFamily="18" charset="0"/>
                            </a:rPr>
                            <m:t>𝑷</m:t>
                          </m:r>
                          <m:r>
                            <a:rPr lang="de-DE" sz="1800" b="1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sz="1800" b="1" i="1">
                              <a:latin typeface="Cambria Math" panose="02040503050406030204" pitchFamily="18" charset="0"/>
                            </a:rPr>
                            <m:t>𝒄</m:t>
                          </m:r>
                          <m:r>
                            <a:rPr lang="de-DE" sz="1800" b="1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de-DE" sz="1800" b="1" i="1">
                              <a:latin typeface="Cambria Math" panose="02040503050406030204" pitchFamily="18" charset="0"/>
                            </a:rPr>
                            <m:t>𝒐</m:t>
                          </m:r>
                          <m:r>
                            <a:rPr lang="de-DE" sz="1800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fName>
                        <m:e/>
                      </m:func>
                      <m:r>
                        <a:rPr lang="de-DE" sz="1800" b="1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de-DE" sz="1800" b="1" dirty="0"/>
              </a:p>
            </p:txBody>
          </p:sp>
        </mc:Choice>
        <mc:Fallback xmlns="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B2A76490-A144-0E4F-8475-9C97C92EE3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7836" y="1326200"/>
                <a:ext cx="2951987" cy="390043"/>
              </a:xfrm>
              <a:prstGeom prst="rect">
                <a:avLst/>
              </a:prstGeom>
              <a:blipFill>
                <a:blip r:embed="rId7"/>
                <a:stretch>
                  <a:fillRect b="-1562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43509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Non-naïve Bayes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1594" y="3277547"/>
            <a:ext cx="7380448" cy="1620180"/>
          </a:xfrm>
        </p:spPr>
        <p:txBody>
          <a:bodyPr>
            <a:normAutofit/>
          </a:bodyPr>
          <a:lstStyle/>
          <a:p>
            <a:r>
              <a:rPr lang="en-GB" noProof="0" dirty="0"/>
              <a:t>Attributes and class label are (interdependent) random variables</a:t>
            </a:r>
          </a:p>
          <a:p>
            <a:pPr marL="380946" lvl="1" indent="0">
              <a:buNone/>
            </a:pPr>
            <a:endParaRPr lang="en-GB" noProof="0" dirty="0"/>
          </a:p>
        </p:txBody>
      </p:sp>
      <p:grpSp>
        <p:nvGrpSpPr>
          <p:cNvPr id="13" name="Group 12"/>
          <p:cNvGrpSpPr/>
          <p:nvPr/>
        </p:nvGrpSpPr>
        <p:grpSpPr>
          <a:xfrm>
            <a:off x="1463778" y="1099865"/>
            <a:ext cx="2868149" cy="1937655"/>
            <a:chOff x="842133" y="764704"/>
            <a:chExt cx="3441779" cy="2325186"/>
          </a:xfrm>
        </p:grpSpPr>
        <p:sp>
          <p:nvSpPr>
            <p:cNvPr id="4" name="Oval 3"/>
            <p:cNvSpPr/>
            <p:nvPr/>
          </p:nvSpPr>
          <p:spPr>
            <a:xfrm>
              <a:off x="2173205" y="1471479"/>
              <a:ext cx="504000" cy="504000"/>
            </a:xfrm>
            <a:prstGeom prst="ellipse">
              <a:avLst/>
            </a:prstGeom>
            <a:ln>
              <a:headEnd type="arrow" w="med" len="med"/>
              <a:tailEnd type="arrow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833" b="1" dirty="0"/>
                <a:t>C</a:t>
              </a:r>
              <a:endParaRPr lang="en-GB" sz="1833" b="1" dirty="0"/>
            </a:p>
          </p:txBody>
        </p:sp>
        <p:sp>
          <p:nvSpPr>
            <p:cNvPr id="5" name="Oval 4"/>
            <p:cNvSpPr/>
            <p:nvPr/>
          </p:nvSpPr>
          <p:spPr>
            <a:xfrm>
              <a:off x="842133" y="1763077"/>
              <a:ext cx="504000" cy="504000"/>
            </a:xfrm>
            <a:prstGeom prst="ellipse">
              <a:avLst/>
            </a:prstGeom>
            <a:ln>
              <a:headEnd type="arrow" w="med" len="med"/>
              <a:tailEnd type="arrow" w="med" len="med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GB" sz="1833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r>
                <a:rPr lang="en-GB" sz="1833" b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6" name="Oval 5"/>
            <p:cNvSpPr/>
            <p:nvPr/>
          </p:nvSpPr>
          <p:spPr>
            <a:xfrm>
              <a:off x="1647758" y="2585890"/>
              <a:ext cx="504000" cy="504000"/>
            </a:xfrm>
            <a:prstGeom prst="ellipse">
              <a:avLst/>
            </a:prstGeom>
            <a:ln>
              <a:headEnd type="arrow" w="med" len="med"/>
              <a:tailEnd type="arrow" w="med" len="med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GB" sz="1833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r>
                <a:rPr lang="en-GB" sz="1833" b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</a:p>
          </p:txBody>
        </p:sp>
        <p:sp>
          <p:nvSpPr>
            <p:cNvPr id="7" name="Oval 6"/>
            <p:cNvSpPr/>
            <p:nvPr/>
          </p:nvSpPr>
          <p:spPr>
            <a:xfrm>
              <a:off x="1122311" y="764704"/>
              <a:ext cx="504000" cy="504000"/>
            </a:xfrm>
            <a:prstGeom prst="ellipse">
              <a:avLst/>
            </a:prstGeom>
            <a:ln>
              <a:headEnd type="arrow" w="med" len="med"/>
              <a:tailEnd type="arrow" w="med" len="med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GB" sz="1833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r>
                <a:rPr lang="en-GB" sz="1833" b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8" name="Oval 7"/>
            <p:cNvSpPr/>
            <p:nvPr/>
          </p:nvSpPr>
          <p:spPr>
            <a:xfrm>
              <a:off x="3059832" y="809252"/>
              <a:ext cx="504000" cy="504000"/>
            </a:xfrm>
            <a:prstGeom prst="ellipse">
              <a:avLst/>
            </a:prstGeom>
            <a:ln>
              <a:headEnd type="arrow" w="med" len="med"/>
              <a:tailEnd type="arrow" w="med" len="med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GB" sz="1833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r>
                <a:rPr lang="en-GB" sz="1833" b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6</a:t>
              </a:r>
            </a:p>
          </p:txBody>
        </p:sp>
        <p:sp>
          <p:nvSpPr>
            <p:cNvPr id="9" name="Oval 8"/>
            <p:cNvSpPr/>
            <p:nvPr/>
          </p:nvSpPr>
          <p:spPr>
            <a:xfrm>
              <a:off x="3171907" y="2294260"/>
              <a:ext cx="504000" cy="504000"/>
            </a:xfrm>
            <a:prstGeom prst="ellipse">
              <a:avLst/>
            </a:prstGeom>
            <a:ln>
              <a:headEnd type="arrow" w="med" len="med"/>
              <a:tailEnd type="arrow" w="med" len="med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GB" sz="1833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r>
                <a:rPr lang="en-GB" sz="1833" b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</a:p>
          </p:txBody>
        </p:sp>
        <p:sp>
          <p:nvSpPr>
            <p:cNvPr id="10" name="Oval 9"/>
            <p:cNvSpPr/>
            <p:nvPr/>
          </p:nvSpPr>
          <p:spPr>
            <a:xfrm>
              <a:off x="3779912" y="1471479"/>
              <a:ext cx="504000" cy="504000"/>
            </a:xfrm>
            <a:prstGeom prst="ellipse">
              <a:avLst/>
            </a:prstGeom>
            <a:ln>
              <a:headEnd type="arrow" w="med" len="med"/>
              <a:tailEnd type="arrow" w="med" len="med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GB" sz="1833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r>
                <a:rPr lang="en-GB" sz="1833" b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</a:p>
          </p:txBody>
        </p:sp>
        <p:cxnSp>
          <p:nvCxnSpPr>
            <p:cNvPr id="12" name="Straight Connector 11"/>
            <p:cNvCxnSpPr>
              <a:stCxn id="7" idx="5"/>
              <a:endCxn id="4" idx="1"/>
            </p:cNvCxnSpPr>
            <p:nvPr/>
          </p:nvCxnSpPr>
          <p:spPr>
            <a:xfrm>
              <a:off x="1552502" y="1194895"/>
              <a:ext cx="694512" cy="350393"/>
            </a:xfrm>
            <a:prstGeom prst="line">
              <a:avLst/>
            </a:prstGeom>
            <a:ln>
              <a:headEnd type="arrow" w="med" len="med"/>
              <a:tailEnd type="arrow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>
              <a:stCxn id="5" idx="5"/>
              <a:endCxn id="6" idx="1"/>
            </p:cNvCxnSpPr>
            <p:nvPr/>
          </p:nvCxnSpPr>
          <p:spPr>
            <a:xfrm>
              <a:off x="1272324" y="2193268"/>
              <a:ext cx="449243" cy="466431"/>
            </a:xfrm>
            <a:prstGeom prst="line">
              <a:avLst/>
            </a:prstGeom>
            <a:ln>
              <a:headEnd type="arrow" w="med" len="med"/>
              <a:tailEnd type="arrow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stCxn id="6" idx="0"/>
              <a:endCxn id="4" idx="3"/>
            </p:cNvCxnSpPr>
            <p:nvPr/>
          </p:nvCxnSpPr>
          <p:spPr>
            <a:xfrm flipV="1">
              <a:off x="1899758" y="1901670"/>
              <a:ext cx="347256" cy="684220"/>
            </a:xfrm>
            <a:prstGeom prst="line">
              <a:avLst/>
            </a:prstGeom>
            <a:ln>
              <a:headEnd type="arrow" w="med" len="med"/>
              <a:tailEnd type="arrow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>
              <a:stCxn id="9" idx="1"/>
              <a:endCxn id="4" idx="5"/>
            </p:cNvCxnSpPr>
            <p:nvPr/>
          </p:nvCxnSpPr>
          <p:spPr>
            <a:xfrm flipH="1" flipV="1">
              <a:off x="2603396" y="1901670"/>
              <a:ext cx="642320" cy="466399"/>
            </a:xfrm>
            <a:prstGeom prst="line">
              <a:avLst/>
            </a:prstGeom>
            <a:ln>
              <a:headEnd type="arrow" w="med" len="med"/>
              <a:tailEnd type="arrow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stCxn id="9" idx="7"/>
              <a:endCxn id="10" idx="3"/>
            </p:cNvCxnSpPr>
            <p:nvPr/>
          </p:nvCxnSpPr>
          <p:spPr>
            <a:xfrm flipV="1">
              <a:off x="3602098" y="1901670"/>
              <a:ext cx="251623" cy="466399"/>
            </a:xfrm>
            <a:prstGeom prst="line">
              <a:avLst/>
            </a:prstGeom>
            <a:ln>
              <a:headEnd type="arrow" w="med" len="med"/>
              <a:tailEnd type="arrow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stCxn id="4" idx="7"/>
              <a:endCxn id="8" idx="3"/>
            </p:cNvCxnSpPr>
            <p:nvPr/>
          </p:nvCxnSpPr>
          <p:spPr>
            <a:xfrm flipV="1">
              <a:off x="2603396" y="1239443"/>
              <a:ext cx="530245" cy="305845"/>
            </a:xfrm>
            <a:prstGeom prst="line">
              <a:avLst/>
            </a:prstGeom>
            <a:ln>
              <a:headEnd type="arrow" w="med" len="med"/>
              <a:tailEnd type="arrow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>
              <a:stCxn id="10" idx="2"/>
              <a:endCxn id="4" idx="6"/>
            </p:cNvCxnSpPr>
            <p:nvPr/>
          </p:nvCxnSpPr>
          <p:spPr>
            <a:xfrm flipH="1">
              <a:off x="2677205" y="1723479"/>
              <a:ext cx="1102707" cy="0"/>
            </a:xfrm>
            <a:prstGeom prst="line">
              <a:avLst/>
            </a:prstGeom>
            <a:ln>
              <a:headEnd type="arrow" w="med" len="med"/>
              <a:tailEnd type="arrow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>
              <a:stCxn id="10" idx="1"/>
              <a:endCxn id="8" idx="5"/>
            </p:cNvCxnSpPr>
            <p:nvPr/>
          </p:nvCxnSpPr>
          <p:spPr>
            <a:xfrm flipH="1" flipV="1">
              <a:off x="3490023" y="1239443"/>
              <a:ext cx="363698" cy="305845"/>
            </a:xfrm>
            <a:prstGeom prst="line">
              <a:avLst/>
            </a:prstGeom>
            <a:ln>
              <a:headEnd type="arrow" w="med" len="med"/>
              <a:tailEnd type="arrow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>
              <a:stCxn id="9" idx="0"/>
              <a:endCxn id="8" idx="4"/>
            </p:cNvCxnSpPr>
            <p:nvPr/>
          </p:nvCxnSpPr>
          <p:spPr>
            <a:xfrm flipH="1" flipV="1">
              <a:off x="3311832" y="1313252"/>
              <a:ext cx="112075" cy="981008"/>
            </a:xfrm>
            <a:prstGeom prst="line">
              <a:avLst/>
            </a:prstGeom>
            <a:ln>
              <a:headEnd type="arrow" w="med" len="med"/>
              <a:tailEnd type="arrow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6" name="Fußzeilenplatzhalter 15">
            <a:extLst>
              <a:ext uri="{FF2B5EF4-FFF2-40B4-BE49-F238E27FC236}">
                <a16:creationId xmlns:a16="http://schemas.microsoft.com/office/drawing/2014/main" id="{D95B350C-4635-F04D-831B-1395DD68A51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/>
              <a:t>Steffen Staab, Universität Stuttgart, @ststaab, https://www.ipvs.uni-stuttgart.de/departments/ac/</a:t>
            </a:r>
          </a:p>
        </p:txBody>
      </p:sp>
      <p:sp>
        <p:nvSpPr>
          <p:cNvPr id="17" name="Foliennummernplatzhalter 16">
            <a:extLst>
              <a:ext uri="{FF2B5EF4-FFF2-40B4-BE49-F238E27FC236}">
                <a16:creationId xmlns:a16="http://schemas.microsoft.com/office/drawing/2014/main" id="{E4A1AC9C-4020-B845-BA68-E81B9D76C00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BECD02-1E3F-4E4B-93EF-F431C7D276AE}" type="slidenum">
              <a:rPr lang="en-US" noProof="0" smtClean="0"/>
              <a:pPr/>
              <a:t>28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766978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Naïve Bayes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1594" y="3277547"/>
            <a:ext cx="7380448" cy="1620180"/>
          </a:xfrm>
        </p:spPr>
        <p:txBody>
          <a:bodyPr>
            <a:normAutofit/>
          </a:bodyPr>
          <a:lstStyle/>
          <a:p>
            <a:r>
              <a:rPr lang="en-GB" noProof="0" dirty="0"/>
              <a:t>(Naive) assumption: </a:t>
            </a:r>
          </a:p>
          <a:p>
            <a:pPr lvl="1"/>
            <a:r>
              <a:rPr lang="en-GB" noProof="0" dirty="0"/>
              <a:t>The class label only depends bi-laterally on the attribute values:</a:t>
            </a:r>
          </a:p>
          <a:p>
            <a:pPr lvl="1"/>
            <a:endParaRPr lang="en-GB" sz="1167" noProof="0" dirty="0"/>
          </a:p>
          <a:p>
            <a:pPr marL="380946" lvl="1" indent="0">
              <a:buNone/>
            </a:pPr>
            <a:endParaRPr lang="en-GB" noProof="0" dirty="0"/>
          </a:p>
        </p:txBody>
      </p:sp>
      <p:grpSp>
        <p:nvGrpSpPr>
          <p:cNvPr id="13" name="Group 12"/>
          <p:cNvGrpSpPr/>
          <p:nvPr/>
        </p:nvGrpSpPr>
        <p:grpSpPr>
          <a:xfrm>
            <a:off x="1463778" y="1099865"/>
            <a:ext cx="2868149" cy="1937655"/>
            <a:chOff x="842133" y="764704"/>
            <a:chExt cx="3441779" cy="2325186"/>
          </a:xfrm>
        </p:grpSpPr>
        <p:sp>
          <p:nvSpPr>
            <p:cNvPr id="4" name="Oval 3"/>
            <p:cNvSpPr/>
            <p:nvPr/>
          </p:nvSpPr>
          <p:spPr>
            <a:xfrm>
              <a:off x="2173205" y="1471479"/>
              <a:ext cx="504000" cy="504000"/>
            </a:xfrm>
            <a:prstGeom prst="ellipse">
              <a:avLst/>
            </a:prstGeom>
            <a:ln>
              <a:headEnd type="arrow" w="med" len="med"/>
              <a:tailEnd type="arrow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833" b="1" dirty="0"/>
                <a:t>C</a:t>
              </a:r>
              <a:endParaRPr lang="en-GB" sz="1833" b="1" dirty="0"/>
            </a:p>
          </p:txBody>
        </p:sp>
        <p:sp>
          <p:nvSpPr>
            <p:cNvPr id="5" name="Oval 4"/>
            <p:cNvSpPr/>
            <p:nvPr/>
          </p:nvSpPr>
          <p:spPr>
            <a:xfrm>
              <a:off x="842133" y="1763077"/>
              <a:ext cx="504000" cy="504000"/>
            </a:xfrm>
            <a:prstGeom prst="ellipse">
              <a:avLst/>
            </a:prstGeom>
            <a:ln>
              <a:headEnd type="arrow" w="med" len="med"/>
              <a:tailEnd type="arrow" w="med" len="med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GB" sz="1833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r>
                <a:rPr lang="en-GB" sz="1833" b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6" name="Oval 5"/>
            <p:cNvSpPr/>
            <p:nvPr/>
          </p:nvSpPr>
          <p:spPr>
            <a:xfrm>
              <a:off x="1647758" y="2585890"/>
              <a:ext cx="504000" cy="504000"/>
            </a:xfrm>
            <a:prstGeom prst="ellipse">
              <a:avLst/>
            </a:prstGeom>
            <a:ln>
              <a:headEnd type="arrow" w="med" len="med"/>
              <a:tailEnd type="arrow" w="med" len="med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GB" sz="1833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r>
                <a:rPr lang="en-GB" sz="1833" b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</a:p>
          </p:txBody>
        </p:sp>
        <p:sp>
          <p:nvSpPr>
            <p:cNvPr id="7" name="Oval 6"/>
            <p:cNvSpPr/>
            <p:nvPr/>
          </p:nvSpPr>
          <p:spPr>
            <a:xfrm>
              <a:off x="1122311" y="764704"/>
              <a:ext cx="504000" cy="504000"/>
            </a:xfrm>
            <a:prstGeom prst="ellipse">
              <a:avLst/>
            </a:prstGeom>
            <a:ln>
              <a:headEnd type="arrow" w="med" len="med"/>
              <a:tailEnd type="arrow" w="med" len="med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GB" sz="1833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r>
                <a:rPr lang="en-GB" sz="1833" b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8" name="Oval 7"/>
            <p:cNvSpPr/>
            <p:nvPr/>
          </p:nvSpPr>
          <p:spPr>
            <a:xfrm>
              <a:off x="3059832" y="809252"/>
              <a:ext cx="504000" cy="504000"/>
            </a:xfrm>
            <a:prstGeom prst="ellipse">
              <a:avLst/>
            </a:prstGeom>
            <a:ln>
              <a:headEnd type="arrow" w="med" len="med"/>
              <a:tailEnd type="arrow" w="med" len="med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GB" sz="1833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r>
                <a:rPr lang="en-GB" sz="1833" b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6</a:t>
              </a:r>
            </a:p>
          </p:txBody>
        </p:sp>
        <p:sp>
          <p:nvSpPr>
            <p:cNvPr id="9" name="Oval 8"/>
            <p:cNvSpPr/>
            <p:nvPr/>
          </p:nvSpPr>
          <p:spPr>
            <a:xfrm>
              <a:off x="3171907" y="2294260"/>
              <a:ext cx="504000" cy="504000"/>
            </a:xfrm>
            <a:prstGeom prst="ellipse">
              <a:avLst/>
            </a:prstGeom>
            <a:ln>
              <a:headEnd type="arrow" w="med" len="med"/>
              <a:tailEnd type="arrow" w="med" len="med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GB" sz="1833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r>
                <a:rPr lang="en-GB" sz="1833" b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</a:p>
          </p:txBody>
        </p:sp>
        <p:sp>
          <p:nvSpPr>
            <p:cNvPr id="10" name="Oval 9"/>
            <p:cNvSpPr/>
            <p:nvPr/>
          </p:nvSpPr>
          <p:spPr>
            <a:xfrm>
              <a:off x="3779912" y="1471479"/>
              <a:ext cx="504000" cy="504000"/>
            </a:xfrm>
            <a:prstGeom prst="ellipse">
              <a:avLst/>
            </a:prstGeom>
            <a:ln>
              <a:headEnd type="arrow" w="med" len="med"/>
              <a:tailEnd type="arrow" w="med" len="med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GB" sz="1833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r>
                <a:rPr lang="en-GB" sz="1833" b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</a:p>
          </p:txBody>
        </p:sp>
        <p:cxnSp>
          <p:nvCxnSpPr>
            <p:cNvPr id="12" name="Straight Connector 11"/>
            <p:cNvCxnSpPr>
              <a:stCxn id="7" idx="5"/>
              <a:endCxn id="4" idx="1"/>
            </p:cNvCxnSpPr>
            <p:nvPr/>
          </p:nvCxnSpPr>
          <p:spPr>
            <a:xfrm>
              <a:off x="1552502" y="1194895"/>
              <a:ext cx="694512" cy="350393"/>
            </a:xfrm>
            <a:prstGeom prst="line">
              <a:avLst/>
            </a:prstGeom>
            <a:ln>
              <a:headEnd type="arrow" w="med" len="med"/>
              <a:tailEnd type="arrow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>
              <a:stCxn id="5" idx="5"/>
              <a:endCxn id="6" idx="1"/>
            </p:cNvCxnSpPr>
            <p:nvPr/>
          </p:nvCxnSpPr>
          <p:spPr>
            <a:xfrm>
              <a:off x="1272324" y="2193268"/>
              <a:ext cx="449243" cy="466431"/>
            </a:xfrm>
            <a:prstGeom prst="line">
              <a:avLst/>
            </a:prstGeom>
            <a:ln>
              <a:headEnd type="arrow" w="med" len="med"/>
              <a:tailEnd type="arrow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stCxn id="6" idx="0"/>
              <a:endCxn id="4" idx="3"/>
            </p:cNvCxnSpPr>
            <p:nvPr/>
          </p:nvCxnSpPr>
          <p:spPr>
            <a:xfrm flipV="1">
              <a:off x="1899758" y="1901670"/>
              <a:ext cx="347256" cy="684220"/>
            </a:xfrm>
            <a:prstGeom prst="line">
              <a:avLst/>
            </a:prstGeom>
            <a:ln>
              <a:headEnd type="arrow" w="med" len="med"/>
              <a:tailEnd type="arrow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>
              <a:stCxn id="9" idx="1"/>
              <a:endCxn id="4" idx="5"/>
            </p:cNvCxnSpPr>
            <p:nvPr/>
          </p:nvCxnSpPr>
          <p:spPr>
            <a:xfrm flipH="1" flipV="1">
              <a:off x="2603396" y="1901670"/>
              <a:ext cx="642320" cy="466399"/>
            </a:xfrm>
            <a:prstGeom prst="line">
              <a:avLst/>
            </a:prstGeom>
            <a:ln>
              <a:headEnd type="arrow" w="med" len="med"/>
              <a:tailEnd type="arrow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stCxn id="9" idx="7"/>
              <a:endCxn id="10" idx="3"/>
            </p:cNvCxnSpPr>
            <p:nvPr/>
          </p:nvCxnSpPr>
          <p:spPr>
            <a:xfrm flipV="1">
              <a:off x="3602098" y="1901670"/>
              <a:ext cx="251623" cy="466399"/>
            </a:xfrm>
            <a:prstGeom prst="line">
              <a:avLst/>
            </a:prstGeom>
            <a:ln>
              <a:headEnd type="arrow" w="med" len="med"/>
              <a:tailEnd type="arrow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stCxn id="4" idx="7"/>
              <a:endCxn id="8" idx="3"/>
            </p:cNvCxnSpPr>
            <p:nvPr/>
          </p:nvCxnSpPr>
          <p:spPr>
            <a:xfrm flipV="1">
              <a:off x="2603396" y="1239443"/>
              <a:ext cx="530245" cy="305845"/>
            </a:xfrm>
            <a:prstGeom prst="line">
              <a:avLst/>
            </a:prstGeom>
            <a:ln>
              <a:headEnd type="arrow" w="med" len="med"/>
              <a:tailEnd type="arrow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>
              <a:stCxn id="10" idx="2"/>
              <a:endCxn id="4" idx="6"/>
            </p:cNvCxnSpPr>
            <p:nvPr/>
          </p:nvCxnSpPr>
          <p:spPr>
            <a:xfrm flipH="1">
              <a:off x="2677205" y="1723479"/>
              <a:ext cx="1102707" cy="0"/>
            </a:xfrm>
            <a:prstGeom prst="line">
              <a:avLst/>
            </a:prstGeom>
            <a:ln>
              <a:headEnd type="arrow" w="med" len="med"/>
              <a:tailEnd type="arrow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>
              <a:stCxn id="10" idx="1"/>
              <a:endCxn id="8" idx="5"/>
            </p:cNvCxnSpPr>
            <p:nvPr/>
          </p:nvCxnSpPr>
          <p:spPr>
            <a:xfrm flipH="1" flipV="1">
              <a:off x="3490023" y="1239443"/>
              <a:ext cx="363698" cy="305845"/>
            </a:xfrm>
            <a:prstGeom prst="line">
              <a:avLst/>
            </a:prstGeom>
            <a:ln>
              <a:headEnd type="arrow" w="med" len="med"/>
              <a:tailEnd type="arrow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>
              <a:stCxn id="9" idx="0"/>
              <a:endCxn id="8" idx="4"/>
            </p:cNvCxnSpPr>
            <p:nvPr/>
          </p:nvCxnSpPr>
          <p:spPr>
            <a:xfrm flipH="1" flipV="1">
              <a:off x="3311832" y="1313252"/>
              <a:ext cx="112075" cy="981008"/>
            </a:xfrm>
            <a:prstGeom prst="line">
              <a:avLst/>
            </a:prstGeom>
            <a:ln>
              <a:headEnd type="arrow" w="med" len="med"/>
              <a:tailEnd type="arrow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4944165" y="1099865"/>
            <a:ext cx="2868149" cy="1937655"/>
            <a:chOff x="5018597" y="764704"/>
            <a:chExt cx="3441779" cy="2325186"/>
          </a:xfrm>
        </p:grpSpPr>
        <p:sp>
          <p:nvSpPr>
            <p:cNvPr id="69" name="Oval 68"/>
            <p:cNvSpPr/>
            <p:nvPr/>
          </p:nvSpPr>
          <p:spPr>
            <a:xfrm>
              <a:off x="6349669" y="1471479"/>
              <a:ext cx="504000" cy="504000"/>
            </a:xfrm>
            <a:prstGeom prst="ellipse">
              <a:avLst/>
            </a:prstGeom>
            <a:ln>
              <a:headEnd type="arrow" w="med" len="med"/>
              <a:tailEnd type="arrow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833" b="1" dirty="0"/>
                <a:t>C</a:t>
              </a:r>
              <a:endParaRPr lang="en-GB" sz="1833" b="1" dirty="0"/>
            </a:p>
          </p:txBody>
        </p:sp>
        <p:sp>
          <p:nvSpPr>
            <p:cNvPr id="70" name="Oval 69"/>
            <p:cNvSpPr/>
            <p:nvPr/>
          </p:nvSpPr>
          <p:spPr>
            <a:xfrm>
              <a:off x="5018597" y="1763077"/>
              <a:ext cx="504000" cy="504000"/>
            </a:xfrm>
            <a:prstGeom prst="ellipse">
              <a:avLst/>
            </a:prstGeom>
            <a:ln>
              <a:headEnd type="arrow" w="med" len="med"/>
              <a:tailEnd type="arrow" w="med" len="med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GB" sz="1833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r>
                <a:rPr lang="en-GB" sz="1833" b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71" name="Oval 70"/>
            <p:cNvSpPr/>
            <p:nvPr/>
          </p:nvSpPr>
          <p:spPr>
            <a:xfrm>
              <a:off x="5824222" y="2585890"/>
              <a:ext cx="504000" cy="504000"/>
            </a:xfrm>
            <a:prstGeom prst="ellipse">
              <a:avLst/>
            </a:prstGeom>
            <a:ln>
              <a:headEnd type="arrow" w="med" len="med"/>
              <a:tailEnd type="arrow" w="med" len="med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GB" sz="1833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r>
                <a:rPr lang="en-GB" sz="1833" b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</a:p>
          </p:txBody>
        </p:sp>
        <p:sp>
          <p:nvSpPr>
            <p:cNvPr id="72" name="Oval 71"/>
            <p:cNvSpPr/>
            <p:nvPr/>
          </p:nvSpPr>
          <p:spPr>
            <a:xfrm>
              <a:off x="5298775" y="764704"/>
              <a:ext cx="504000" cy="504000"/>
            </a:xfrm>
            <a:prstGeom prst="ellipse">
              <a:avLst/>
            </a:prstGeom>
            <a:ln>
              <a:headEnd type="arrow" w="med" len="med"/>
              <a:tailEnd type="arrow" w="med" len="med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GB" sz="1833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r>
                <a:rPr lang="en-GB" sz="1833" b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73" name="Oval 72"/>
            <p:cNvSpPr/>
            <p:nvPr/>
          </p:nvSpPr>
          <p:spPr>
            <a:xfrm>
              <a:off x="7236296" y="809252"/>
              <a:ext cx="504000" cy="504000"/>
            </a:xfrm>
            <a:prstGeom prst="ellipse">
              <a:avLst/>
            </a:prstGeom>
            <a:ln>
              <a:headEnd type="arrow" w="med" len="med"/>
              <a:tailEnd type="arrow" w="med" len="med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GB" sz="1833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r>
                <a:rPr lang="en-GB" sz="1833" b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6</a:t>
              </a:r>
            </a:p>
          </p:txBody>
        </p:sp>
        <p:sp>
          <p:nvSpPr>
            <p:cNvPr id="74" name="Oval 73"/>
            <p:cNvSpPr/>
            <p:nvPr/>
          </p:nvSpPr>
          <p:spPr>
            <a:xfrm>
              <a:off x="7348371" y="2294260"/>
              <a:ext cx="504000" cy="504000"/>
            </a:xfrm>
            <a:prstGeom prst="ellipse">
              <a:avLst/>
            </a:prstGeom>
            <a:ln>
              <a:headEnd type="arrow" w="med" len="med"/>
              <a:tailEnd type="arrow" w="med" len="med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GB" sz="1833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r>
                <a:rPr lang="en-GB" sz="1833" b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</a:p>
          </p:txBody>
        </p:sp>
        <p:sp>
          <p:nvSpPr>
            <p:cNvPr id="75" name="Oval 74"/>
            <p:cNvSpPr/>
            <p:nvPr/>
          </p:nvSpPr>
          <p:spPr>
            <a:xfrm>
              <a:off x="7956376" y="1471479"/>
              <a:ext cx="504000" cy="504000"/>
            </a:xfrm>
            <a:prstGeom prst="ellipse">
              <a:avLst/>
            </a:prstGeom>
            <a:ln>
              <a:headEnd type="arrow" w="med" len="med"/>
              <a:tailEnd type="arrow" w="med" len="med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GB" sz="1833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r>
                <a:rPr lang="en-GB" sz="1833" b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</a:p>
          </p:txBody>
        </p:sp>
        <p:cxnSp>
          <p:nvCxnSpPr>
            <p:cNvPr id="76" name="Straight Connector 75"/>
            <p:cNvCxnSpPr>
              <a:stCxn id="72" idx="5"/>
              <a:endCxn id="69" idx="1"/>
            </p:cNvCxnSpPr>
            <p:nvPr/>
          </p:nvCxnSpPr>
          <p:spPr>
            <a:xfrm>
              <a:off x="5728966" y="1194895"/>
              <a:ext cx="694512" cy="350393"/>
            </a:xfrm>
            <a:prstGeom prst="line">
              <a:avLst/>
            </a:prstGeom>
            <a:ln>
              <a:headEnd type="arrow" w="med" len="med"/>
              <a:tailEnd type="arrow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>
              <a:stCxn id="70" idx="6"/>
              <a:endCxn id="69" idx="2"/>
            </p:cNvCxnSpPr>
            <p:nvPr/>
          </p:nvCxnSpPr>
          <p:spPr>
            <a:xfrm flipV="1">
              <a:off x="5522597" y="1723479"/>
              <a:ext cx="827072" cy="291598"/>
            </a:xfrm>
            <a:prstGeom prst="line">
              <a:avLst/>
            </a:prstGeom>
            <a:ln>
              <a:headEnd type="arrow" w="med" len="med"/>
              <a:tailEnd type="arrow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>
              <a:stCxn id="71" idx="0"/>
              <a:endCxn id="69" idx="3"/>
            </p:cNvCxnSpPr>
            <p:nvPr/>
          </p:nvCxnSpPr>
          <p:spPr>
            <a:xfrm flipV="1">
              <a:off x="6076222" y="1901670"/>
              <a:ext cx="347256" cy="684220"/>
            </a:xfrm>
            <a:prstGeom prst="line">
              <a:avLst/>
            </a:prstGeom>
            <a:ln>
              <a:headEnd type="arrow" w="med" len="med"/>
              <a:tailEnd type="arrow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>
              <a:stCxn id="74" idx="1"/>
              <a:endCxn id="69" idx="5"/>
            </p:cNvCxnSpPr>
            <p:nvPr/>
          </p:nvCxnSpPr>
          <p:spPr>
            <a:xfrm flipH="1" flipV="1">
              <a:off x="6779860" y="1901670"/>
              <a:ext cx="642320" cy="466399"/>
            </a:xfrm>
            <a:prstGeom prst="line">
              <a:avLst/>
            </a:prstGeom>
            <a:ln>
              <a:headEnd type="arrow" w="med" len="med"/>
              <a:tailEnd type="arrow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>
              <a:stCxn id="69" idx="7"/>
              <a:endCxn id="73" idx="3"/>
            </p:cNvCxnSpPr>
            <p:nvPr/>
          </p:nvCxnSpPr>
          <p:spPr>
            <a:xfrm flipV="1">
              <a:off x="6779860" y="1239443"/>
              <a:ext cx="530245" cy="305845"/>
            </a:xfrm>
            <a:prstGeom prst="line">
              <a:avLst/>
            </a:prstGeom>
            <a:ln>
              <a:headEnd type="arrow" w="med" len="med"/>
              <a:tailEnd type="arrow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>
              <a:stCxn id="75" idx="2"/>
              <a:endCxn id="69" idx="6"/>
            </p:cNvCxnSpPr>
            <p:nvPr/>
          </p:nvCxnSpPr>
          <p:spPr>
            <a:xfrm flipH="1">
              <a:off x="6853669" y="1723479"/>
              <a:ext cx="1102707" cy="0"/>
            </a:xfrm>
            <a:prstGeom prst="line">
              <a:avLst/>
            </a:prstGeom>
            <a:ln>
              <a:headEnd type="arrow" w="med" len="med"/>
              <a:tailEnd type="arrow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aphicFrame>
        <p:nvGraphicFramePr>
          <p:cNvPr id="15" name="Object 14"/>
          <p:cNvGraphicFramePr>
            <a:graphicFrameLocks noChangeAspect="1"/>
          </p:cNvGraphicFramePr>
          <p:nvPr/>
        </p:nvGraphicFramePr>
        <p:xfrm>
          <a:off x="1933925" y="4897727"/>
          <a:ext cx="5646208" cy="4140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3098520" imgH="228600" progId="Equation.3">
                  <p:embed/>
                </p:oleObj>
              </mc:Choice>
              <mc:Fallback>
                <p:oleObj name="Equation" r:id="rId2" imgW="3098520" imgH="228600" progId="Equation.3">
                  <p:embed/>
                  <p:pic>
                    <p:nvPicPr>
                      <p:cNvPr id="15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33925" y="4897727"/>
                        <a:ext cx="5646208" cy="41407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Fußzeilenplatzhalter 15">
            <a:extLst>
              <a:ext uri="{FF2B5EF4-FFF2-40B4-BE49-F238E27FC236}">
                <a16:creationId xmlns:a16="http://schemas.microsoft.com/office/drawing/2014/main" id="{D95B350C-4635-F04D-831B-1395DD68A51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/>
              <a:t>Steffen Staab, Universität Stuttgart, @ststaab, https://www.ipvs.uni-stuttgart.de/departments/ac/</a:t>
            </a:r>
          </a:p>
        </p:txBody>
      </p:sp>
      <p:sp>
        <p:nvSpPr>
          <p:cNvPr id="17" name="Foliennummernplatzhalter 16">
            <a:extLst>
              <a:ext uri="{FF2B5EF4-FFF2-40B4-BE49-F238E27FC236}">
                <a16:creationId xmlns:a16="http://schemas.microsoft.com/office/drawing/2014/main" id="{E4A1AC9C-4020-B845-BA68-E81B9D76C00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BECD02-1E3F-4E4B-93EF-F431C7D276AE}" type="slidenum">
              <a:rPr lang="en-US" noProof="0" smtClean="0"/>
              <a:pPr/>
              <a:t>29</a:t>
            </a:fld>
            <a:endParaRPr lang="en-US" noProof="0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4F8898D3-7AEC-F84D-B90A-976E83A110EA}"/>
              </a:ext>
            </a:extLst>
          </p:cNvPr>
          <p:cNvSpPr/>
          <p:nvPr/>
        </p:nvSpPr>
        <p:spPr>
          <a:xfrm>
            <a:off x="754912" y="850605"/>
            <a:ext cx="3817088" cy="2317897"/>
          </a:xfrm>
          <a:prstGeom prst="rect">
            <a:avLst/>
          </a:prstGeom>
          <a:solidFill>
            <a:srgbClr val="FFFFFF">
              <a:alpha val="7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3260118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B3CB7CAB-3976-374D-B606-8E14FAAE3D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„</a:t>
            </a:r>
            <a:r>
              <a:rPr lang="de-DE" dirty="0" err="1"/>
              <a:t>Inferences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steps</a:t>
            </a:r>
            <a:r>
              <a:rPr lang="de-DE" dirty="0"/>
              <a:t> in </a:t>
            </a:r>
            <a:r>
              <a:rPr lang="de-DE" dirty="0" err="1"/>
              <a:t>reasoning</a:t>
            </a:r>
            <a:r>
              <a:rPr lang="de-DE" dirty="0"/>
              <a:t>, </a:t>
            </a:r>
            <a:r>
              <a:rPr lang="de-DE" dirty="0" err="1"/>
              <a:t>moving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premises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logical</a:t>
            </a:r>
            <a:r>
              <a:rPr lang="de-DE" dirty="0"/>
              <a:t> </a:t>
            </a:r>
            <a:r>
              <a:rPr lang="de-DE" dirty="0" err="1"/>
              <a:t>consequences</a:t>
            </a:r>
            <a:r>
              <a:rPr lang="de-DE" dirty="0"/>
              <a:t>...“</a:t>
            </a:r>
          </a:p>
          <a:p>
            <a:pPr marL="0" indent="0" algn="r">
              <a:buNone/>
            </a:pPr>
            <a:r>
              <a:rPr lang="de-DE" sz="1200" dirty="0"/>
              <a:t>(</a:t>
            </a:r>
            <a:r>
              <a:rPr lang="de-DE" sz="1200" dirty="0">
                <a:hlinkClick r:id="rId2"/>
              </a:rPr>
              <a:t>https://en.wikipedia.org/w/index.php?title=Inference&amp;oldid=953649900</a:t>
            </a:r>
            <a:r>
              <a:rPr lang="de-DE" sz="1200" dirty="0"/>
              <a:t>)</a:t>
            </a:r>
          </a:p>
          <a:p>
            <a:pPr marL="0" indent="0" algn="r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„Statistical </a:t>
            </a:r>
            <a:r>
              <a:rPr lang="de-DE" dirty="0" err="1"/>
              <a:t>inference</a:t>
            </a:r>
            <a:r>
              <a:rPr lang="de-DE" dirty="0"/>
              <a:t> </a:t>
            </a:r>
            <a:r>
              <a:rPr lang="de-DE" dirty="0" err="1"/>
              <a:t>uses</a:t>
            </a:r>
            <a:r>
              <a:rPr lang="de-DE" dirty="0"/>
              <a:t> </a:t>
            </a:r>
            <a:r>
              <a:rPr lang="de-DE" dirty="0" err="1"/>
              <a:t>mathematics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draw</a:t>
            </a:r>
            <a:r>
              <a:rPr lang="de-DE" dirty="0"/>
              <a:t> </a:t>
            </a:r>
            <a:r>
              <a:rPr lang="de-DE" dirty="0" err="1"/>
              <a:t>conclusions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presence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b="1" dirty="0" err="1"/>
              <a:t>uncertainty</a:t>
            </a:r>
            <a:r>
              <a:rPr lang="de-DE" dirty="0"/>
              <a:t>.“</a:t>
            </a:r>
            <a:endParaRPr lang="de-DE" sz="1200" dirty="0"/>
          </a:p>
          <a:p>
            <a:pPr marL="0" indent="0" algn="r">
              <a:buNone/>
            </a:pPr>
            <a:r>
              <a:rPr lang="de-DE" sz="1200" dirty="0"/>
              <a:t>(</a:t>
            </a:r>
            <a:r>
              <a:rPr lang="de-DE" sz="1200" dirty="0">
                <a:hlinkClick r:id="rId2"/>
              </a:rPr>
              <a:t>https://en.wikipedia.org/w/index.php?title=Inference&amp;oldid=953649900</a:t>
            </a:r>
            <a:r>
              <a:rPr lang="de-DE" sz="1200" dirty="0"/>
              <a:t>)</a:t>
            </a:r>
          </a:p>
          <a:p>
            <a:pPr marL="0" indent="0" algn="r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B569590C-AE6A-4848-A10B-2D184646C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Inference</a:t>
            </a:r>
            <a:endParaRPr lang="de-DE" dirty="0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DA1B0423-7EE7-E044-BEB7-91371375F9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01.05.20</a:t>
            </a:r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4F37E30-8CBC-914A-81C0-1181EF9BC4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Steffen Staab, Universität Stuttgart, @ststaab, </a:t>
            </a:r>
            <a:r>
              <a:rPr lang="de-DE">
                <a:hlinkClick r:id="rId3"/>
              </a:rPr>
              <a:t>https://www.ipvs.uni-stuttgart.de/departments/ac/</a:t>
            </a:r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43C217E-3E6C-2E4A-9C37-24313F7C7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60170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Resolving the Probabilities with all Dependencies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98103595"/>
              </p:ext>
            </p:extLst>
          </p:nvPr>
        </p:nvGraphicFramePr>
        <p:xfrm>
          <a:off x="-52402" y="833409"/>
          <a:ext cx="4948438" cy="2580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590560" imgH="1358640" progId="Equation.3">
                  <p:embed/>
                </p:oleObj>
              </mc:Choice>
              <mc:Fallback>
                <p:oleObj name="Equation" r:id="rId3" imgW="2590560" imgH="1358640" progId="Equation.3">
                  <p:embed/>
                  <p:pic>
                    <p:nvPicPr>
                      <p:cNvPr id="4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52402" y="833409"/>
                        <a:ext cx="4948438" cy="25802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DF842CFF-ECC6-F045-A958-150713B0546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/>
              <a:t>Steffen Staab, Universität Stuttgart, @ststaab, https://www.ipvs.uni-stuttgart.de/departments/ac/</a:t>
            </a:r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30230A59-BE9C-CD41-A6D9-11F05A79F0C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BECD02-1E3F-4E4B-93EF-F431C7D276AE}" type="slidenum">
              <a:rPr lang="en-US" noProof="0" smtClean="0"/>
              <a:pPr/>
              <a:t>30</a:t>
            </a:fld>
            <a:endParaRPr lang="en-US" noProof="0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7D441C6D-483C-DD47-AF2C-2462E5C8C075}"/>
              </a:ext>
            </a:extLst>
          </p:cNvPr>
          <p:cNvSpPr/>
          <p:nvPr/>
        </p:nvSpPr>
        <p:spPr>
          <a:xfrm>
            <a:off x="-20621" y="1660283"/>
            <a:ext cx="5451301" cy="16833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6" name="Nach rechts gekrümmter Pfeil 5"/>
          <p:cNvSpPr/>
          <p:nvPr/>
        </p:nvSpPr>
        <p:spPr>
          <a:xfrm>
            <a:off x="466724" y="1169464"/>
            <a:ext cx="360040" cy="1020113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70">
              <a:solidFill>
                <a:schemeClr val="tx1"/>
              </a:solidFill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34450" y="1409409"/>
            <a:ext cx="1093569" cy="4524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70" dirty="0" err="1"/>
              <a:t>From</a:t>
            </a:r>
            <a:r>
              <a:rPr lang="de-DE" sz="1170" dirty="0"/>
              <a:t> </a:t>
            </a:r>
            <a:r>
              <a:rPr lang="de-DE" sz="1170" dirty="0" err="1"/>
              <a:t>objects</a:t>
            </a:r>
            <a:r>
              <a:rPr lang="de-DE" sz="1170" dirty="0"/>
              <a:t> </a:t>
            </a:r>
            <a:br>
              <a:rPr lang="de-DE" sz="1170" dirty="0"/>
            </a:br>
            <a:r>
              <a:rPr lang="de-DE" sz="1170" dirty="0" err="1"/>
              <a:t>to</a:t>
            </a:r>
            <a:r>
              <a:rPr lang="de-DE" sz="1170" dirty="0"/>
              <a:t> </a:t>
            </a:r>
            <a:r>
              <a:rPr lang="de-DE" sz="1170" dirty="0" err="1"/>
              <a:t>attributes</a:t>
            </a:r>
            <a:endParaRPr lang="de-DE" sz="1170" dirty="0"/>
          </a:p>
        </p:txBody>
      </p:sp>
      <p:sp>
        <p:nvSpPr>
          <p:cNvPr id="19" name="Geschweifte Klammer links 18">
            <a:extLst>
              <a:ext uri="{FF2B5EF4-FFF2-40B4-BE49-F238E27FC236}">
                <a16:creationId xmlns:a16="http://schemas.microsoft.com/office/drawing/2014/main" id="{34F296D0-C22D-F64F-B7AA-1A5D55CEF26F}"/>
              </a:ext>
            </a:extLst>
          </p:cNvPr>
          <p:cNvSpPr/>
          <p:nvPr/>
        </p:nvSpPr>
        <p:spPr>
          <a:xfrm rot="16200000">
            <a:off x="5861109" y="3399107"/>
            <a:ext cx="128927" cy="2186973"/>
          </a:xfrm>
          <a:prstGeom prst="leftBrace">
            <a:avLst>
              <a:gd name="adj1" fmla="val 8333"/>
              <a:gd name="adj2" fmla="val 49292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449F2CC9-0097-A543-A429-599B2674007B}"/>
              </a:ext>
            </a:extLst>
          </p:cNvPr>
          <p:cNvSpPr txBox="1"/>
          <p:nvPr/>
        </p:nvSpPr>
        <p:spPr>
          <a:xfrm>
            <a:off x="4759193" y="4498215"/>
            <a:ext cx="4249725" cy="9618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</a:pPr>
            <a:r>
              <a:rPr lang="de-DE" sz="1600" dirty="0" err="1">
                <a:solidFill>
                  <a:srgbClr val="FF0000"/>
                </a:solidFill>
              </a:rPr>
              <a:t>impossible</a:t>
            </a:r>
            <a:r>
              <a:rPr lang="de-DE" sz="1600" dirty="0">
                <a:solidFill>
                  <a:srgbClr val="FF0000"/>
                </a:solidFill>
              </a:rPr>
              <a:t> </a:t>
            </a:r>
            <a:r>
              <a:rPr lang="de-DE" sz="1600" dirty="0" err="1">
                <a:solidFill>
                  <a:srgbClr val="FF0000"/>
                </a:solidFill>
              </a:rPr>
              <a:t>to</a:t>
            </a:r>
            <a:r>
              <a:rPr lang="de-DE" sz="1600" dirty="0">
                <a:solidFill>
                  <a:srgbClr val="FF0000"/>
                </a:solidFill>
              </a:rPr>
              <a:t> </a:t>
            </a:r>
            <a:r>
              <a:rPr lang="de-DE" sz="1600" dirty="0" err="1">
                <a:solidFill>
                  <a:srgbClr val="FF0000"/>
                </a:solidFill>
              </a:rPr>
              <a:t>measure</a:t>
            </a:r>
            <a:r>
              <a:rPr lang="de-DE" sz="1600" dirty="0">
                <a:solidFill>
                  <a:srgbClr val="FF0000"/>
                </a:solidFill>
              </a:rPr>
              <a:t>,</a:t>
            </a:r>
          </a:p>
          <a:p>
            <a:pPr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</a:pPr>
            <a:r>
              <a:rPr lang="de-DE" sz="1600" dirty="0" err="1">
                <a:solidFill>
                  <a:srgbClr val="FF0000"/>
                </a:solidFill>
              </a:rPr>
              <a:t>getting</a:t>
            </a:r>
            <a:r>
              <a:rPr lang="de-DE" sz="1600" dirty="0">
                <a:solidFill>
                  <a:srgbClr val="FF0000"/>
                </a:solidFill>
              </a:rPr>
              <a:t> </a:t>
            </a:r>
            <a:r>
              <a:rPr lang="de-DE" sz="1600" dirty="0" err="1">
                <a:solidFill>
                  <a:srgbClr val="FF0000"/>
                </a:solidFill>
              </a:rPr>
              <a:t>worse</a:t>
            </a:r>
            <a:r>
              <a:rPr lang="de-DE" sz="1600" dirty="0">
                <a:solidFill>
                  <a:srgbClr val="FF0000"/>
                </a:solidFill>
              </a:rPr>
              <a:t> </a:t>
            </a:r>
            <a:r>
              <a:rPr lang="de-DE" sz="1600" dirty="0" err="1">
                <a:solidFill>
                  <a:srgbClr val="FF0000"/>
                </a:solidFill>
              </a:rPr>
              <a:t>and</a:t>
            </a:r>
            <a:r>
              <a:rPr lang="de-DE" sz="1600" dirty="0">
                <a:solidFill>
                  <a:srgbClr val="FF0000"/>
                </a:solidFill>
              </a:rPr>
              <a:t> </a:t>
            </a:r>
            <a:r>
              <a:rPr lang="de-DE" sz="1600" dirty="0" err="1">
                <a:solidFill>
                  <a:srgbClr val="FF0000"/>
                </a:solidFill>
              </a:rPr>
              <a:t>worse</a:t>
            </a:r>
            <a:r>
              <a:rPr lang="de-DE" sz="1600" dirty="0">
                <a:solidFill>
                  <a:srgbClr val="FF0000"/>
                </a:solidFill>
              </a:rPr>
              <a:t> </a:t>
            </a:r>
            <a:r>
              <a:rPr lang="de-DE" sz="1600" dirty="0" err="1">
                <a:solidFill>
                  <a:srgbClr val="FF0000"/>
                </a:solidFill>
              </a:rPr>
              <a:t>with</a:t>
            </a:r>
            <a:r>
              <a:rPr lang="de-DE" sz="1600" dirty="0">
                <a:solidFill>
                  <a:srgbClr val="FF0000"/>
                </a:solidFill>
              </a:rPr>
              <a:t> </a:t>
            </a:r>
            <a:r>
              <a:rPr lang="de-DE" sz="1600" dirty="0" err="1">
                <a:solidFill>
                  <a:srgbClr val="FF0000"/>
                </a:solidFill>
              </a:rPr>
              <a:t>increasing</a:t>
            </a:r>
            <a:r>
              <a:rPr lang="de-DE" sz="1600" dirty="0">
                <a:solidFill>
                  <a:srgbClr val="FF0000"/>
                </a:solidFill>
              </a:rPr>
              <a:t> </a:t>
            </a:r>
            <a:r>
              <a:rPr lang="de-DE" sz="1600" dirty="0" err="1">
                <a:solidFill>
                  <a:srgbClr val="FF0000"/>
                </a:solidFill>
              </a:rPr>
              <a:t>number</a:t>
            </a:r>
            <a:r>
              <a:rPr lang="de-DE" sz="1600" dirty="0">
                <a:solidFill>
                  <a:srgbClr val="FF0000"/>
                </a:solidFill>
              </a:rPr>
              <a:t> </a:t>
            </a:r>
            <a:r>
              <a:rPr lang="de-DE" sz="1600" dirty="0" err="1">
                <a:solidFill>
                  <a:srgbClr val="FF0000"/>
                </a:solidFill>
              </a:rPr>
              <a:t>of</a:t>
            </a:r>
            <a:r>
              <a:rPr lang="de-DE" sz="1600" dirty="0">
                <a:solidFill>
                  <a:srgbClr val="FF0000"/>
                </a:solidFill>
              </a:rPr>
              <a:t> </a:t>
            </a:r>
            <a:r>
              <a:rPr lang="de-DE" sz="1600" dirty="0" err="1">
                <a:solidFill>
                  <a:srgbClr val="FF0000"/>
                </a:solidFill>
              </a:rPr>
              <a:t>attributes</a:t>
            </a:r>
            <a:endParaRPr lang="de-DE" sz="1600" dirty="0">
              <a:solidFill>
                <a:srgbClr val="FF0000"/>
              </a:solidFill>
            </a:endParaRPr>
          </a:p>
        </p:txBody>
      </p:sp>
      <p:sp>
        <p:nvSpPr>
          <p:cNvPr id="22" name="Geschweifte Klammer links 21">
            <a:extLst>
              <a:ext uri="{FF2B5EF4-FFF2-40B4-BE49-F238E27FC236}">
                <a16:creationId xmlns:a16="http://schemas.microsoft.com/office/drawing/2014/main" id="{A644AE50-E86D-E54E-BAB0-D202E5C86FFE}"/>
              </a:ext>
            </a:extLst>
          </p:cNvPr>
          <p:cNvSpPr/>
          <p:nvPr/>
        </p:nvSpPr>
        <p:spPr>
          <a:xfrm rot="5400000">
            <a:off x="1687105" y="3874076"/>
            <a:ext cx="82812" cy="1541005"/>
          </a:xfrm>
          <a:prstGeom prst="leftBrac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4" name="Grafik 23">
            <a:extLst>
              <a:ext uri="{FF2B5EF4-FFF2-40B4-BE49-F238E27FC236}">
                <a16:creationId xmlns:a16="http://schemas.microsoft.com/office/drawing/2014/main" id="{18EC2C62-C556-2848-B7C1-01DBC5F9A2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764" y="1855374"/>
            <a:ext cx="6743700" cy="3340100"/>
          </a:xfrm>
          <a:prstGeom prst="rect">
            <a:avLst/>
          </a:prstGeom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A2B65078-9C78-0241-B636-CE514C28B5A9}"/>
              </a:ext>
            </a:extLst>
          </p:cNvPr>
          <p:cNvSpPr/>
          <p:nvPr/>
        </p:nvSpPr>
        <p:spPr>
          <a:xfrm>
            <a:off x="6358270" y="972000"/>
            <a:ext cx="2115879" cy="55908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/>
              <a:t>Non-naive!!!</a:t>
            </a:r>
          </a:p>
        </p:txBody>
      </p:sp>
    </p:spTree>
    <p:extLst>
      <p:ext uri="{BB962C8B-B14F-4D97-AF65-F5344CB8AC3E}">
        <p14:creationId xmlns:p14="http://schemas.microsoft.com/office/powerpoint/2010/main" val="6917567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Resolving the Probabilities with Simplifications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noProof="0" dirty="0"/>
              <a:t>Practical computation:</a:t>
            </a:r>
            <a:br>
              <a:rPr lang="en-GB" noProof="0" dirty="0"/>
            </a:br>
            <a:endParaRPr lang="en-GB" noProof="0" dirty="0"/>
          </a:p>
          <a:p>
            <a:endParaRPr lang="en-GB" noProof="0" dirty="0"/>
          </a:p>
          <a:p>
            <a:endParaRPr lang="en-GB" noProof="0" dirty="0"/>
          </a:p>
          <a:p>
            <a:endParaRPr lang="en-GB" noProof="0" dirty="0"/>
          </a:p>
          <a:p>
            <a:endParaRPr lang="en-GB" noProof="0" dirty="0"/>
          </a:p>
          <a:p>
            <a:endParaRPr lang="en-GB" noProof="0" dirty="0"/>
          </a:p>
          <a:p>
            <a:pPr marL="0" indent="0">
              <a:buNone/>
            </a:pPr>
            <a:r>
              <a:rPr lang="en-GB" noProof="0" dirty="0"/>
              <a:t> 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2623895" y="1597360"/>
          <a:ext cx="4948438" cy="2580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590560" imgH="1358640" progId="Equation.3">
                  <p:embed/>
                </p:oleObj>
              </mc:Choice>
              <mc:Fallback>
                <p:oleObj name="Equation" r:id="rId2" imgW="2590560" imgH="1358640" progId="Equation.3">
                  <p:embed/>
                  <p:pic>
                    <p:nvPicPr>
                      <p:cNvPr id="4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23895" y="1597360"/>
                        <a:ext cx="4948438" cy="25802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1" name="Gruppierung 10"/>
          <p:cNvGrpSpPr/>
          <p:nvPr/>
        </p:nvGrpSpPr>
        <p:grpSpPr>
          <a:xfrm>
            <a:off x="3944042" y="3997627"/>
            <a:ext cx="2280253" cy="1140127"/>
            <a:chOff x="3347864" y="4797152"/>
            <a:chExt cx="2736304" cy="1368152"/>
          </a:xfrm>
        </p:grpSpPr>
        <p:cxnSp>
          <p:nvCxnSpPr>
            <p:cNvPr id="7" name="Gerade Verbindung mit Pfeil 6"/>
            <p:cNvCxnSpPr>
              <a:stCxn id="5" idx="0"/>
            </p:cNvCxnSpPr>
            <p:nvPr/>
          </p:nvCxnSpPr>
          <p:spPr>
            <a:xfrm flipH="1" flipV="1">
              <a:off x="4572000" y="4797152"/>
              <a:ext cx="144016" cy="576064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" name="Gerade Verbindung mit Pfeil 7"/>
            <p:cNvCxnSpPr>
              <a:stCxn id="5" idx="0"/>
            </p:cNvCxnSpPr>
            <p:nvPr/>
          </p:nvCxnSpPr>
          <p:spPr>
            <a:xfrm flipV="1">
              <a:off x="4716016" y="4797152"/>
              <a:ext cx="1152128" cy="576064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5" name="Abgerundetes Rechteck 4"/>
            <p:cNvSpPr/>
            <p:nvPr/>
          </p:nvSpPr>
          <p:spPr>
            <a:xfrm>
              <a:off x="3347864" y="5373216"/>
              <a:ext cx="2736304" cy="792088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170" dirty="0">
                  <a:solidFill>
                    <a:schemeClr val="tx2"/>
                  </a:solidFill>
                </a:rPr>
                <a:t>To be estimated from training data</a:t>
              </a:r>
            </a:p>
          </p:txBody>
        </p:sp>
      </p:grpSp>
      <p:sp>
        <p:nvSpPr>
          <p:cNvPr id="6" name="Nach rechts gekrümmter Pfeil 5"/>
          <p:cNvSpPr/>
          <p:nvPr/>
        </p:nvSpPr>
        <p:spPr>
          <a:xfrm>
            <a:off x="2111727" y="1957400"/>
            <a:ext cx="360040" cy="1020113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70">
              <a:solidFill>
                <a:schemeClr val="tx1"/>
              </a:solidFill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792990" y="2138871"/>
            <a:ext cx="1093569" cy="4524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70" dirty="0" err="1"/>
              <a:t>From</a:t>
            </a:r>
            <a:r>
              <a:rPr lang="de-DE" sz="1170" dirty="0"/>
              <a:t> </a:t>
            </a:r>
            <a:r>
              <a:rPr lang="de-DE" sz="1170" dirty="0" err="1"/>
              <a:t>objects</a:t>
            </a:r>
            <a:r>
              <a:rPr lang="de-DE" sz="1170" dirty="0"/>
              <a:t> </a:t>
            </a:r>
            <a:br>
              <a:rPr lang="de-DE" sz="1170" dirty="0"/>
            </a:br>
            <a:r>
              <a:rPr lang="de-DE" sz="1170" dirty="0" err="1"/>
              <a:t>to</a:t>
            </a:r>
            <a:r>
              <a:rPr lang="de-DE" sz="1170" dirty="0"/>
              <a:t> </a:t>
            </a:r>
            <a:r>
              <a:rPr lang="de-DE" sz="1170" dirty="0" err="1"/>
              <a:t>attributes</a:t>
            </a:r>
            <a:endParaRPr lang="de-DE" sz="1170" dirty="0"/>
          </a:p>
        </p:txBody>
      </p: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DF842CFF-ECC6-F045-A958-150713B0546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/>
              <a:t>Steffen Staab, Universität Stuttgart, @ststaab, https://www.ipvs.uni-stuttgart.de/departments/ac/</a:t>
            </a:r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30230A59-BE9C-CD41-A6D9-11F05A79F0C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BECD02-1E3F-4E4B-93EF-F431C7D276AE}" type="slidenum">
              <a:rPr lang="en-US" noProof="0" smtClean="0"/>
              <a:pPr/>
              <a:t>31</a:t>
            </a:fld>
            <a:endParaRPr lang="en-US" noProof="0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6C36B93C-1A58-F945-AFE0-9609C359D3CC}"/>
              </a:ext>
            </a:extLst>
          </p:cNvPr>
          <p:cNvSpPr/>
          <p:nvPr/>
        </p:nvSpPr>
        <p:spPr>
          <a:xfrm>
            <a:off x="6358270" y="972000"/>
            <a:ext cx="2115879" cy="55908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/>
              <a:t>Naive </a:t>
            </a:r>
            <a:r>
              <a:rPr lang="de-DE" sz="1600" dirty="0" err="1"/>
              <a:t>Bayes</a:t>
            </a:r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2407801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Example of Naive Bayes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294967295"/>
          </p:nvPr>
        </p:nvSpPr>
        <p:spPr>
          <a:xfrm>
            <a:off x="7452320" y="5410750"/>
            <a:ext cx="929707" cy="123111"/>
          </a:xfrm>
          <a:prstGeom prst="rect">
            <a:avLst/>
          </a:prstGeom>
        </p:spPr>
        <p:txBody>
          <a:bodyPr/>
          <a:lstStyle/>
          <a:p>
            <a:fld id="{65F4DD2B-D45D-404C-ADFC-0E43E35F2B26}" type="slidenum">
              <a:rPr lang="de-DE" smtClean="0"/>
              <a:pPr/>
              <a:t>32</a:t>
            </a:fld>
            <a:endParaRPr lang="de-DE"/>
          </a:p>
        </p:txBody>
      </p:sp>
      <p:graphicFrame>
        <p:nvGraphicFramePr>
          <p:cNvPr id="5" name="Tabelle 4"/>
          <p:cNvGraphicFramePr>
            <a:graphicFrameLocks noGrp="1"/>
          </p:cNvGraphicFramePr>
          <p:nvPr/>
        </p:nvGraphicFramePr>
        <p:xfrm>
          <a:off x="3366961" y="1057300"/>
          <a:ext cx="2340260" cy="195933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077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62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623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61244">
                <a:tc>
                  <a:txBody>
                    <a:bodyPr/>
                    <a:lstStyle/>
                    <a:p>
                      <a:r>
                        <a:rPr lang="de-DE" sz="1200" dirty="0"/>
                        <a:t>Color</a:t>
                      </a:r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Age</a:t>
                      </a:r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Class</a:t>
                      </a:r>
                    </a:p>
                  </a:txBody>
                  <a:tcPr marL="76200" marR="76200" marT="38100" marB="381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1244">
                <a:tc>
                  <a:txBody>
                    <a:bodyPr/>
                    <a:lstStyle/>
                    <a:p>
                      <a:pPr algn="ctr"/>
                      <a:r>
                        <a:rPr lang="de-DE" sz="1200" dirty="0" err="1"/>
                        <a:t>Red</a:t>
                      </a:r>
                      <a:endParaRPr lang="de-DE" sz="1200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/>
                        <a:t>Old</a:t>
                      </a:r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 err="1"/>
                        <a:t>Good</a:t>
                      </a:r>
                      <a:endParaRPr lang="de-DE" sz="1200" dirty="0"/>
                    </a:p>
                  </a:txBody>
                  <a:tcPr marL="76200" marR="76200" marT="38100" marB="381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1244">
                <a:tc>
                  <a:txBody>
                    <a:bodyPr/>
                    <a:lstStyle/>
                    <a:p>
                      <a:pPr algn="ctr"/>
                      <a:r>
                        <a:rPr lang="de-DE" sz="1200" dirty="0"/>
                        <a:t>White</a:t>
                      </a:r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/>
                        <a:t>Old</a:t>
                      </a:r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 err="1"/>
                        <a:t>Good</a:t>
                      </a:r>
                      <a:endParaRPr lang="de-DE" sz="1200" dirty="0"/>
                    </a:p>
                  </a:txBody>
                  <a:tcPr marL="76200" marR="76200" marT="38100" marB="381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1244">
                <a:tc>
                  <a:txBody>
                    <a:bodyPr/>
                    <a:lstStyle/>
                    <a:p>
                      <a:pPr algn="ctr"/>
                      <a:r>
                        <a:rPr lang="de-DE" sz="1200" dirty="0"/>
                        <a:t>White</a:t>
                      </a:r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/>
                        <a:t>Young</a:t>
                      </a:r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 err="1"/>
                        <a:t>Good</a:t>
                      </a:r>
                      <a:endParaRPr lang="de-DE" sz="1200" dirty="0"/>
                    </a:p>
                  </a:txBody>
                  <a:tcPr marL="76200" marR="76200" marT="38100" marB="381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177">
                <a:tc>
                  <a:txBody>
                    <a:bodyPr/>
                    <a:lstStyle/>
                    <a:p>
                      <a:pPr algn="ctr"/>
                      <a:r>
                        <a:rPr lang="de-DE" sz="1200" dirty="0" err="1"/>
                        <a:t>Red</a:t>
                      </a:r>
                      <a:endParaRPr lang="de-DE" sz="1200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/>
                        <a:t>Old</a:t>
                      </a:r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/>
                        <a:t>Bad</a:t>
                      </a:r>
                    </a:p>
                  </a:txBody>
                  <a:tcPr marL="76200" marR="76200" marT="38100" marB="381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7177">
                <a:tc>
                  <a:txBody>
                    <a:bodyPr/>
                    <a:lstStyle/>
                    <a:p>
                      <a:pPr algn="ctr"/>
                      <a:r>
                        <a:rPr lang="de-DE" sz="1200" dirty="0"/>
                        <a:t>White</a:t>
                      </a:r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/>
                        <a:t>Young</a:t>
                      </a:r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 err="1"/>
                        <a:t>bad</a:t>
                      </a:r>
                      <a:endParaRPr lang="de-DE" sz="1200" dirty="0"/>
                    </a:p>
                  </a:txBody>
                  <a:tcPr marL="76200" marR="76200" marT="38100" marB="381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6" name="Textfeld 5"/>
          <p:cNvSpPr txBox="1"/>
          <p:nvPr/>
        </p:nvSpPr>
        <p:spPr>
          <a:xfrm>
            <a:off x="930280" y="3146884"/>
            <a:ext cx="7213620" cy="27588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333" dirty="0" err="1"/>
              <a:t>To</a:t>
            </a:r>
            <a:r>
              <a:rPr lang="de-DE" sz="1333" dirty="0"/>
              <a:t> </a:t>
            </a:r>
            <a:r>
              <a:rPr lang="de-DE" sz="1333" dirty="0" err="1"/>
              <a:t>classify</a:t>
            </a:r>
            <a:r>
              <a:rPr lang="de-DE" sz="1333" dirty="0"/>
              <a:t>: A </a:t>
            </a:r>
            <a:r>
              <a:rPr lang="de-DE" sz="1333" dirty="0" err="1">
                <a:solidFill>
                  <a:srgbClr val="FF0000"/>
                </a:solidFill>
              </a:rPr>
              <a:t>new</a:t>
            </a:r>
            <a:r>
              <a:rPr lang="de-DE" sz="1333" dirty="0">
                <a:solidFill>
                  <a:srgbClr val="FF0000"/>
                </a:solidFill>
              </a:rPr>
              <a:t> </a:t>
            </a:r>
            <a:r>
              <a:rPr lang="de-DE" sz="1333" dirty="0" err="1">
                <a:solidFill>
                  <a:srgbClr val="FF0000"/>
                </a:solidFill>
              </a:rPr>
              <a:t>instance</a:t>
            </a:r>
            <a:r>
              <a:rPr lang="de-DE" sz="1333" dirty="0">
                <a:solidFill>
                  <a:srgbClr val="FF0000"/>
                </a:solidFill>
              </a:rPr>
              <a:t> </a:t>
            </a:r>
            <a:r>
              <a:rPr lang="de-DE" sz="1333" dirty="0" err="1">
                <a:solidFill>
                  <a:srgbClr val="FF0000"/>
                </a:solidFill>
              </a:rPr>
              <a:t>wine</a:t>
            </a:r>
            <a:r>
              <a:rPr lang="de-DE" sz="1333" dirty="0">
                <a:solidFill>
                  <a:srgbClr val="FF0000"/>
                </a:solidFill>
              </a:rPr>
              <a:t>(</a:t>
            </a:r>
            <a:r>
              <a:rPr lang="de-DE" sz="1333" dirty="0" err="1">
                <a:solidFill>
                  <a:srgbClr val="FF0000"/>
                </a:solidFill>
              </a:rPr>
              <a:t>red</a:t>
            </a:r>
            <a:r>
              <a:rPr lang="de-DE" sz="1333" dirty="0">
                <a:solidFill>
                  <a:srgbClr val="FF0000"/>
                </a:solidFill>
              </a:rPr>
              <a:t>, </a:t>
            </a:r>
            <a:r>
              <a:rPr lang="de-DE" sz="1333" dirty="0" err="1">
                <a:solidFill>
                  <a:srgbClr val="FF0000"/>
                </a:solidFill>
              </a:rPr>
              <a:t>young</a:t>
            </a:r>
            <a:r>
              <a:rPr lang="de-DE" sz="1333" dirty="0">
                <a:solidFill>
                  <a:srgbClr val="FF0000"/>
                </a:solidFill>
              </a:rPr>
              <a:t>)</a:t>
            </a:r>
            <a:br>
              <a:rPr lang="de-DE" sz="1333" dirty="0">
                <a:solidFill>
                  <a:srgbClr val="FF0000"/>
                </a:solidFill>
              </a:rPr>
            </a:br>
            <a:r>
              <a:rPr lang="de-DE" sz="1333" dirty="0" err="1"/>
              <a:t>Calculate</a:t>
            </a:r>
            <a:r>
              <a:rPr lang="de-DE" sz="1333" dirty="0"/>
              <a:t> </a:t>
            </a:r>
            <a:r>
              <a:rPr lang="de-DE" sz="1333" dirty="0" err="1"/>
              <a:t>value</a:t>
            </a:r>
            <a:r>
              <a:rPr lang="de-DE" sz="1333" dirty="0"/>
              <a:t> of </a:t>
            </a:r>
            <a:r>
              <a:rPr lang="de-DE" sz="1333" dirty="0" err="1"/>
              <a:t>the</a:t>
            </a:r>
            <a:r>
              <a:rPr lang="de-DE" sz="1333" dirty="0"/>
              <a:t> </a:t>
            </a:r>
            <a:r>
              <a:rPr lang="de-DE" sz="1333" dirty="0" err="1"/>
              <a:t>decision</a:t>
            </a:r>
            <a:r>
              <a:rPr lang="de-DE" sz="1333" dirty="0"/>
              <a:t> </a:t>
            </a:r>
            <a:r>
              <a:rPr lang="de-DE" sz="1333" dirty="0" err="1"/>
              <a:t>rule</a:t>
            </a:r>
            <a:r>
              <a:rPr lang="de-DE" sz="1333" dirty="0"/>
              <a:t> </a:t>
            </a:r>
            <a:r>
              <a:rPr lang="de-DE" sz="1333" dirty="0" err="1"/>
              <a:t>for</a:t>
            </a:r>
            <a:r>
              <a:rPr lang="de-DE" sz="1333" dirty="0"/>
              <a:t> </a:t>
            </a:r>
            <a:r>
              <a:rPr lang="de-DE" sz="1333" dirty="0" err="1"/>
              <a:t>both</a:t>
            </a:r>
            <a:r>
              <a:rPr lang="de-DE" sz="1333" dirty="0"/>
              <a:t> </a:t>
            </a:r>
            <a:r>
              <a:rPr lang="de-DE" sz="1333" dirty="0" err="1"/>
              <a:t>classes</a:t>
            </a:r>
            <a:r>
              <a:rPr lang="de-DE" sz="1333" dirty="0"/>
              <a:t>:</a:t>
            </a:r>
          </a:p>
          <a:p>
            <a:endParaRPr lang="de-DE" sz="1333" dirty="0"/>
          </a:p>
          <a:p>
            <a:r>
              <a:rPr lang="de-DE" sz="1333" dirty="0"/>
              <a:t>Class „</a:t>
            </a:r>
            <a:r>
              <a:rPr lang="de-DE" sz="1333" dirty="0" err="1"/>
              <a:t>good</a:t>
            </a:r>
            <a:r>
              <a:rPr lang="de-DE" sz="1333" dirty="0"/>
              <a:t>“:</a:t>
            </a:r>
          </a:p>
          <a:p>
            <a:r>
              <a:rPr lang="de-DE" sz="1333" dirty="0"/>
              <a:t>P (</a:t>
            </a:r>
            <a:r>
              <a:rPr lang="de-DE" sz="1333" dirty="0" err="1"/>
              <a:t>good|red</a:t>
            </a:r>
            <a:r>
              <a:rPr lang="de-DE" sz="1333" dirty="0"/>
              <a:t>, </a:t>
            </a:r>
            <a:r>
              <a:rPr lang="de-DE" sz="1333" dirty="0" err="1"/>
              <a:t>young</a:t>
            </a:r>
            <a:r>
              <a:rPr lang="de-DE" sz="1333" dirty="0"/>
              <a:t>) = P (</a:t>
            </a:r>
            <a:r>
              <a:rPr lang="de-DE" sz="1333" dirty="0" err="1"/>
              <a:t>good</a:t>
            </a:r>
            <a:r>
              <a:rPr lang="de-DE" sz="1333" dirty="0"/>
              <a:t>) ⋅ P(</a:t>
            </a:r>
            <a:r>
              <a:rPr lang="de-DE" sz="1333" dirty="0" err="1"/>
              <a:t>red|good</a:t>
            </a:r>
            <a:r>
              <a:rPr lang="de-DE" sz="1333" dirty="0"/>
              <a:t>) ⋅ P(</a:t>
            </a:r>
            <a:r>
              <a:rPr lang="de-DE" sz="1333" dirty="0" err="1"/>
              <a:t>young|good</a:t>
            </a:r>
            <a:r>
              <a:rPr lang="de-DE" sz="1333" dirty="0"/>
              <a:t>) = 3/5 ⋅ 1/3 ⋅ 1/3 = 1/15</a:t>
            </a:r>
          </a:p>
          <a:p>
            <a:endParaRPr lang="de-DE" sz="1333" dirty="0"/>
          </a:p>
          <a:p>
            <a:r>
              <a:rPr lang="de-DE" sz="1333" dirty="0"/>
              <a:t>Class „</a:t>
            </a:r>
            <a:r>
              <a:rPr lang="de-DE" sz="1333" dirty="0" err="1"/>
              <a:t>bad</a:t>
            </a:r>
            <a:r>
              <a:rPr lang="de-DE" sz="1333" dirty="0"/>
              <a:t>“:</a:t>
            </a:r>
          </a:p>
          <a:p>
            <a:r>
              <a:rPr lang="de-DE" sz="1333" dirty="0"/>
              <a:t>P (</a:t>
            </a:r>
            <a:r>
              <a:rPr lang="de-DE" sz="1333" dirty="0" err="1"/>
              <a:t>bad|red</a:t>
            </a:r>
            <a:r>
              <a:rPr lang="de-DE" sz="1333" dirty="0"/>
              <a:t>, </a:t>
            </a:r>
            <a:r>
              <a:rPr lang="de-DE" sz="1333" dirty="0" err="1"/>
              <a:t>young</a:t>
            </a:r>
            <a:r>
              <a:rPr lang="de-DE" sz="1333" dirty="0"/>
              <a:t>)  = P (</a:t>
            </a:r>
            <a:r>
              <a:rPr lang="de-DE" sz="1333" dirty="0" err="1"/>
              <a:t>bad</a:t>
            </a:r>
            <a:r>
              <a:rPr lang="de-DE" sz="1333" dirty="0"/>
              <a:t>) ⋅ P(</a:t>
            </a:r>
            <a:r>
              <a:rPr lang="de-DE" sz="1333" dirty="0" err="1"/>
              <a:t>red</a:t>
            </a:r>
            <a:r>
              <a:rPr lang="de-DE" sz="1333" dirty="0"/>
              <a:t>| </a:t>
            </a:r>
            <a:r>
              <a:rPr lang="de-DE" sz="1333" dirty="0" err="1"/>
              <a:t>bad</a:t>
            </a:r>
            <a:r>
              <a:rPr lang="de-DE" sz="1333" dirty="0"/>
              <a:t>) ⋅ P(</a:t>
            </a:r>
            <a:r>
              <a:rPr lang="de-DE" sz="1333" dirty="0" err="1"/>
              <a:t>young</a:t>
            </a:r>
            <a:r>
              <a:rPr lang="de-DE" sz="1333" dirty="0"/>
              <a:t>| </a:t>
            </a:r>
            <a:r>
              <a:rPr lang="de-DE" sz="1333" dirty="0" err="1"/>
              <a:t>bad</a:t>
            </a:r>
            <a:r>
              <a:rPr lang="de-DE" sz="1333" dirty="0"/>
              <a:t>) = 2/5 ⋅ 1/2 ⋅ 1/2 = 1/10</a:t>
            </a:r>
          </a:p>
          <a:p>
            <a:endParaRPr lang="de-DE" sz="1333" dirty="0"/>
          </a:p>
          <a:p>
            <a:pPr marL="238115" indent="-238115">
              <a:buFont typeface="Symbol" panose="05050102010706020507" pitchFamily="18" charset="2"/>
              <a:buChar char="Þ"/>
            </a:pPr>
            <a:r>
              <a:rPr lang="de-DE" sz="1333" dirty="0">
                <a:latin typeface="+mj-lt"/>
                <a:sym typeface="Symbol" panose="05050102010706020507" pitchFamily="18" charset="2"/>
              </a:rPr>
              <a:t>Higher </a:t>
            </a:r>
            <a:r>
              <a:rPr lang="de-DE" sz="1333" dirty="0" err="1">
                <a:latin typeface="+mj-lt"/>
                <a:sym typeface="Symbol" panose="05050102010706020507" pitchFamily="18" charset="2"/>
              </a:rPr>
              <a:t>probability</a:t>
            </a:r>
            <a:r>
              <a:rPr lang="de-DE" sz="1333" dirty="0">
                <a:latin typeface="+mj-lt"/>
                <a:sym typeface="Symbol" panose="05050102010706020507" pitchFamily="18" charset="2"/>
              </a:rPr>
              <a:t> </a:t>
            </a:r>
            <a:r>
              <a:rPr lang="de-DE" sz="1333" dirty="0" err="1">
                <a:latin typeface="+mj-lt"/>
                <a:sym typeface="Symbol" panose="05050102010706020507" pitchFamily="18" charset="2"/>
              </a:rPr>
              <a:t>for</a:t>
            </a:r>
            <a:r>
              <a:rPr lang="de-DE" sz="1333" dirty="0">
                <a:latin typeface="+mj-lt"/>
                <a:sym typeface="Symbol" panose="05050102010706020507" pitchFamily="18" charset="2"/>
              </a:rPr>
              <a:t> </a:t>
            </a:r>
            <a:r>
              <a:rPr lang="de-DE" sz="1333" dirty="0" err="1">
                <a:latin typeface="+mj-lt"/>
                <a:sym typeface="Symbol" panose="05050102010706020507" pitchFamily="18" charset="2"/>
              </a:rPr>
              <a:t>class</a:t>
            </a:r>
            <a:r>
              <a:rPr lang="de-DE" sz="1333" dirty="0">
                <a:latin typeface="+mj-lt"/>
                <a:sym typeface="Symbol" panose="05050102010706020507" pitchFamily="18" charset="2"/>
              </a:rPr>
              <a:t> „</a:t>
            </a:r>
            <a:r>
              <a:rPr lang="de-DE" sz="1333" dirty="0" err="1">
                <a:latin typeface="+mj-lt"/>
                <a:sym typeface="Symbol" panose="05050102010706020507" pitchFamily="18" charset="2"/>
              </a:rPr>
              <a:t>bad</a:t>
            </a:r>
            <a:r>
              <a:rPr lang="de-DE" sz="1333" dirty="0">
                <a:latin typeface="+mj-lt"/>
                <a:sym typeface="Symbol" panose="05050102010706020507" pitchFamily="18" charset="2"/>
              </a:rPr>
              <a:t>“</a:t>
            </a:r>
          </a:p>
          <a:p>
            <a:pPr marL="238115" indent="-238115">
              <a:buFont typeface="Symbol" panose="05050102010706020507" pitchFamily="18" charset="2"/>
              <a:buChar char="Þ"/>
            </a:pPr>
            <a:r>
              <a:rPr lang="de-DE" sz="1333" dirty="0">
                <a:solidFill>
                  <a:srgbClr val="FF0000"/>
                </a:solidFill>
                <a:latin typeface="+mj-lt"/>
                <a:sym typeface="Symbol" panose="05050102010706020507" pitchFamily="18" charset="2"/>
              </a:rPr>
              <a:t>Naive </a:t>
            </a:r>
            <a:r>
              <a:rPr lang="de-DE" sz="1333" dirty="0" err="1">
                <a:solidFill>
                  <a:srgbClr val="FF0000"/>
                </a:solidFill>
                <a:latin typeface="+mj-lt"/>
                <a:sym typeface="Symbol" panose="05050102010706020507" pitchFamily="18" charset="2"/>
              </a:rPr>
              <a:t>Bayes</a:t>
            </a:r>
            <a:r>
              <a:rPr lang="de-DE" sz="1333" dirty="0">
                <a:solidFill>
                  <a:srgbClr val="FF0000"/>
                </a:solidFill>
                <a:latin typeface="+mj-lt"/>
                <a:sym typeface="Symbol" panose="05050102010706020507" pitchFamily="18" charset="2"/>
              </a:rPr>
              <a:t> </a:t>
            </a:r>
            <a:r>
              <a:rPr lang="de-DE" sz="1333" dirty="0" err="1">
                <a:solidFill>
                  <a:srgbClr val="FF0000"/>
                </a:solidFill>
                <a:latin typeface="+mj-lt"/>
                <a:sym typeface="Symbol" panose="05050102010706020507" pitchFamily="18" charset="2"/>
              </a:rPr>
              <a:t>classifies</a:t>
            </a:r>
            <a:r>
              <a:rPr lang="de-DE" sz="1333" dirty="0">
                <a:solidFill>
                  <a:srgbClr val="FF0000"/>
                </a:solidFill>
                <a:latin typeface="+mj-lt"/>
                <a:sym typeface="Symbol" panose="05050102010706020507" pitchFamily="18" charset="2"/>
              </a:rPr>
              <a:t> </a:t>
            </a:r>
            <a:r>
              <a:rPr lang="de-DE" sz="1333" dirty="0" err="1">
                <a:solidFill>
                  <a:srgbClr val="FF0000"/>
                </a:solidFill>
                <a:latin typeface="+mj-lt"/>
                <a:sym typeface="Symbol" panose="05050102010706020507" pitchFamily="18" charset="2"/>
              </a:rPr>
              <a:t>new</a:t>
            </a:r>
            <a:r>
              <a:rPr lang="de-DE" sz="1333" dirty="0">
                <a:solidFill>
                  <a:srgbClr val="FF0000"/>
                </a:solidFill>
                <a:latin typeface="+mj-lt"/>
                <a:sym typeface="Symbol" panose="05050102010706020507" pitchFamily="18" charset="2"/>
              </a:rPr>
              <a:t> </a:t>
            </a:r>
            <a:r>
              <a:rPr lang="de-DE" sz="1333" dirty="0" err="1">
                <a:solidFill>
                  <a:srgbClr val="FF0000"/>
                </a:solidFill>
                <a:latin typeface="+mj-lt"/>
                <a:sym typeface="Symbol" panose="05050102010706020507" pitchFamily="18" charset="2"/>
              </a:rPr>
              <a:t>instance</a:t>
            </a:r>
            <a:r>
              <a:rPr lang="de-DE" sz="1333" dirty="0">
                <a:solidFill>
                  <a:srgbClr val="FF0000"/>
                </a:solidFill>
                <a:latin typeface="+mj-lt"/>
                <a:sym typeface="Symbol" panose="05050102010706020507" pitchFamily="18" charset="2"/>
              </a:rPr>
              <a:t> </a:t>
            </a:r>
            <a:r>
              <a:rPr lang="de-DE" sz="1333" dirty="0" err="1">
                <a:solidFill>
                  <a:srgbClr val="FF0000"/>
                </a:solidFill>
                <a:latin typeface="+mj-lt"/>
                <a:sym typeface="Symbol" panose="05050102010706020507" pitchFamily="18" charset="2"/>
              </a:rPr>
              <a:t>as</a:t>
            </a:r>
            <a:r>
              <a:rPr lang="de-DE" sz="1333" dirty="0">
                <a:solidFill>
                  <a:srgbClr val="FF0000"/>
                </a:solidFill>
                <a:latin typeface="+mj-lt"/>
                <a:sym typeface="Symbol" panose="05050102010706020507" pitchFamily="18" charset="2"/>
              </a:rPr>
              <a:t> „</a:t>
            </a:r>
            <a:r>
              <a:rPr lang="de-DE" sz="1333" dirty="0" err="1">
                <a:solidFill>
                  <a:srgbClr val="FF0000"/>
                </a:solidFill>
                <a:latin typeface="+mj-lt"/>
                <a:sym typeface="Symbol" panose="05050102010706020507" pitchFamily="18" charset="2"/>
              </a:rPr>
              <a:t>bad</a:t>
            </a:r>
            <a:r>
              <a:rPr lang="de-DE" sz="1333" dirty="0">
                <a:solidFill>
                  <a:srgbClr val="FF0000"/>
                </a:solidFill>
                <a:latin typeface="+mj-lt"/>
                <a:sym typeface="Symbol" panose="05050102010706020507" pitchFamily="18" charset="2"/>
              </a:rPr>
              <a:t>“</a:t>
            </a:r>
            <a:endParaRPr lang="de-DE" sz="1333" dirty="0">
              <a:solidFill>
                <a:srgbClr val="FF0000"/>
              </a:solidFill>
              <a:latin typeface="+mj-lt"/>
            </a:endParaRPr>
          </a:p>
          <a:p>
            <a:endParaRPr lang="de-DE" sz="1333" dirty="0"/>
          </a:p>
          <a:p>
            <a:endParaRPr lang="de-DE" sz="1333" dirty="0"/>
          </a:p>
        </p:txBody>
      </p:sp>
      <p:sp>
        <p:nvSpPr>
          <p:cNvPr id="3" name="Textfeld 2"/>
          <p:cNvSpPr txBox="1"/>
          <p:nvPr/>
        </p:nvSpPr>
        <p:spPr>
          <a:xfrm rot="20587001">
            <a:off x="1724648" y="1555051"/>
            <a:ext cx="526106" cy="2723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70" dirty="0" err="1">
                <a:solidFill>
                  <a:srgbClr val="FF0000"/>
                </a:solidFill>
              </a:rPr>
              <a:t>Wine</a:t>
            </a:r>
            <a:endParaRPr lang="de-DE" sz="1170" dirty="0">
              <a:solidFill>
                <a:srgbClr val="FF0000"/>
              </a:solidFill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5772133" y="3997627"/>
            <a:ext cx="1680187" cy="1800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70"/>
          </a:p>
        </p:txBody>
      </p:sp>
      <p:sp>
        <p:nvSpPr>
          <p:cNvPr id="8" name="Rechteck 7"/>
          <p:cNvSpPr/>
          <p:nvPr/>
        </p:nvSpPr>
        <p:spPr>
          <a:xfrm>
            <a:off x="5532107" y="4597693"/>
            <a:ext cx="1680187" cy="1800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70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B5E1891D-BF1D-DA49-B8A0-37B41F8279F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/>
              <a:t>Steffen Staab, Universität Stuttgart, @ststaab, https://www.ipvs.uni-stuttgart.de/departments/ac/</a:t>
            </a:r>
          </a:p>
        </p:txBody>
      </p:sp>
    </p:spTree>
    <p:extLst>
      <p:ext uri="{BB962C8B-B14F-4D97-AF65-F5344CB8AC3E}">
        <p14:creationId xmlns:p14="http://schemas.microsoft.com/office/powerpoint/2010/main" val="913260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Estimating probabilities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noProof="0" dirty="0"/>
              <a:t>In general:</a:t>
            </a:r>
          </a:p>
          <a:p>
            <a:pPr lvl="1"/>
            <a:r>
              <a:rPr lang="en-GB" noProof="0" dirty="0"/>
              <a:t>Use count information, i.e. frequencies</a:t>
            </a:r>
          </a:p>
          <a:p>
            <a:pPr lvl="1"/>
            <a:endParaRPr lang="en-GB" noProof="0" dirty="0"/>
          </a:p>
          <a:p>
            <a:r>
              <a:rPr lang="en-GB" noProof="0" dirty="0"/>
              <a:t>Category priors:</a:t>
            </a:r>
          </a:p>
          <a:p>
            <a:pPr marL="380946" lvl="1" indent="0">
              <a:buNone/>
            </a:pPr>
            <a:endParaRPr lang="en-GB" noProof="0" dirty="0"/>
          </a:p>
          <a:p>
            <a:pPr lvl="1"/>
            <a:endParaRPr lang="en-GB" noProof="0" dirty="0"/>
          </a:p>
          <a:p>
            <a:r>
              <a:rPr lang="en-GB" noProof="0" dirty="0"/>
              <a:t>Example: Mushrooms</a:t>
            </a:r>
          </a:p>
          <a:p>
            <a:pPr marL="380985" lvl="1" indent="0">
              <a:buNone/>
            </a:pPr>
            <a:r>
              <a:rPr lang="en-GB" noProof="0" dirty="0"/>
              <a:t> </a:t>
            </a:r>
          </a:p>
          <a:p>
            <a:pPr marL="380985" lvl="1" indent="0">
              <a:buNone/>
            </a:pPr>
            <a:r>
              <a:rPr lang="en-GB" noProof="0" dirty="0"/>
              <a:t> </a:t>
            </a:r>
          </a:p>
        </p:txBody>
      </p:sp>
      <p:pic>
        <p:nvPicPr>
          <p:cNvPr id="4" name="Picture 2" descr="C:\Documents and Settings\Thomas\Local Settings\Temporary Internet Files\Content.IE5\Q2ZYCQ88\MC900411902[1].w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00" y="3697594"/>
            <a:ext cx="800592" cy="725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ounded Rectangle 4"/>
          <p:cNvSpPr/>
          <p:nvPr/>
        </p:nvSpPr>
        <p:spPr>
          <a:xfrm rot="21010348">
            <a:off x="4978521" y="4397816"/>
            <a:ext cx="3360373" cy="900100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70" dirty="0">
                <a:solidFill>
                  <a:schemeClr val="tx2"/>
                </a:solidFill>
              </a:rPr>
              <a:t>„If you find a mushroom and do not know anything about it, there is a 21% chance it is poisonous“</a:t>
            </a:r>
            <a:endParaRPr lang="en-GB" sz="1170" dirty="0">
              <a:solidFill>
                <a:schemeClr val="tx2"/>
              </a:solidFill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/>
        </p:nvGraphicFramePr>
        <p:xfrm>
          <a:off x="2713219" y="2857500"/>
          <a:ext cx="3795448" cy="8519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082600" imgH="469800" progId="Equation.3">
                  <p:embed/>
                </p:oleObj>
              </mc:Choice>
              <mc:Fallback>
                <p:oleObj name="Equation" r:id="rId3" imgW="2082600" imgH="469800" progId="Equation.3">
                  <p:embed/>
                  <p:pic>
                    <p:nvPicPr>
                      <p:cNvPr id="6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13219" y="2857500"/>
                        <a:ext cx="3795448" cy="85195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/>
        </p:nvGraphicFramePr>
        <p:xfrm>
          <a:off x="1691681" y="4177647"/>
          <a:ext cx="2199379" cy="6048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422360" imgH="393480" progId="Equation.3">
                  <p:embed/>
                </p:oleObj>
              </mc:Choice>
              <mc:Fallback>
                <p:oleObj name="Equation" r:id="rId5" imgW="1422360" imgH="393480" progId="Equation.3">
                  <p:embed/>
                  <p:pic>
                    <p:nvPicPr>
                      <p:cNvPr id="7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91681" y="4177647"/>
                        <a:ext cx="2199379" cy="60482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/>
        </p:nvGraphicFramePr>
        <p:xfrm>
          <a:off x="1691680" y="4793499"/>
          <a:ext cx="2573073" cy="6045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663560" imgH="393480" progId="Equation.3">
                  <p:embed/>
                </p:oleObj>
              </mc:Choice>
              <mc:Fallback>
                <p:oleObj name="Equation" r:id="rId7" imgW="1663560" imgH="393480" progId="Equation.3">
                  <p:embed/>
                  <p:pic>
                    <p:nvPicPr>
                      <p:cNvPr id="8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91680" y="4793499"/>
                        <a:ext cx="2573073" cy="60457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6F4CE70E-B483-F44F-9B91-C6AC1AFB0E4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/>
              <a:t>Steffen Staab, Universität Stuttgart, @ststaab, https://www.ipvs.uni-stuttgart.de/departments/ac/</a:t>
            </a: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94DE08B5-9160-6A4C-AA94-451B75ED9F5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BECD02-1E3F-4E4B-93EF-F431C7D276AE}" type="slidenum">
              <a:rPr lang="en-US" noProof="0" smtClean="0"/>
              <a:pPr/>
              <a:t>33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058571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5588348" y="499480"/>
          <a:ext cx="2644060" cy="4998313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4200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38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0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8008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15900">
                <a:tc gridSpan="2">
                  <a:txBody>
                    <a:bodyPr/>
                    <a:lstStyle/>
                    <a:p>
                      <a:pPr algn="ctr"/>
                      <a:r>
                        <a:rPr lang="de-DE" sz="900" dirty="0"/>
                        <a:t>Feature</a:t>
                      </a:r>
                      <a:endParaRPr lang="en-GB" sz="900" dirty="0"/>
                    </a:p>
                  </a:txBody>
                  <a:tcPr marL="76200" marR="76200" marT="38100" marB="38100" anchor="ctr"/>
                </a:tc>
                <a:tc hMerge="1">
                  <a:txBody>
                    <a:bodyPr/>
                    <a:lstStyle/>
                    <a:p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dirty="0"/>
                        <a:t>Edible</a:t>
                      </a:r>
                      <a:endParaRPr lang="en-GB" sz="900" dirty="0"/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dirty="0"/>
                        <a:t>Poisonous</a:t>
                      </a:r>
                      <a:endParaRPr lang="en-GB" sz="900" dirty="0"/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5000">
                <a:tc>
                  <a:txBody>
                    <a:bodyPr/>
                    <a:lstStyle/>
                    <a:p>
                      <a:pPr marL="0" marR="0" indent="0" algn="ctr" defTabSz="91430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900" u="none" strike="noStrike" dirty="0">
                          <a:effectLst/>
                        </a:rPr>
                        <a:t>cap-shape</a:t>
                      </a:r>
                      <a:endParaRPr lang="en-GB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0" marR="76200" marT="38100" marB="38100" vert="vert27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u="none" strike="noStrike" dirty="0">
                          <a:effectLst/>
                        </a:rPr>
                        <a:t>bell=b</a:t>
                      </a:r>
                      <a:br>
                        <a:rPr lang="en-US" sz="900" u="none" strike="noStrike" dirty="0">
                          <a:effectLst/>
                        </a:rPr>
                      </a:br>
                      <a:r>
                        <a:rPr lang="en-US" sz="900" u="none" strike="noStrike" dirty="0">
                          <a:effectLst/>
                        </a:rPr>
                        <a:t>convex=x</a:t>
                      </a:r>
                      <a:br>
                        <a:rPr lang="en-US" sz="900" u="none" strike="noStrike" dirty="0">
                          <a:effectLst/>
                        </a:rPr>
                      </a:br>
                      <a:r>
                        <a:rPr lang="en-US" sz="900" u="none" strike="noStrike" dirty="0">
                          <a:effectLst/>
                        </a:rPr>
                        <a:t>flat=f</a:t>
                      </a:r>
                      <a:br>
                        <a:rPr lang="en-US" sz="900" u="none" strike="noStrike" dirty="0">
                          <a:effectLst/>
                        </a:rPr>
                      </a:br>
                      <a:r>
                        <a:rPr lang="en-US" sz="900" u="none" strike="noStrike" dirty="0">
                          <a:effectLst/>
                        </a:rPr>
                        <a:t>sunken=s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29</a:t>
                      </a:r>
                    </a:p>
                    <a:p>
                      <a:r>
                        <a:rPr lang="de-DE" sz="900" dirty="0"/>
                        <a:t>34</a:t>
                      </a:r>
                    </a:p>
                    <a:p>
                      <a:r>
                        <a:rPr lang="de-DE" sz="900" dirty="0"/>
                        <a:t>13</a:t>
                      </a:r>
                    </a:p>
                    <a:p>
                      <a:r>
                        <a:rPr lang="de-DE" sz="900" dirty="0"/>
                        <a:t>3</a:t>
                      </a:r>
                      <a:endParaRPr lang="en-GB" sz="900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0</a:t>
                      </a:r>
                    </a:p>
                    <a:p>
                      <a:r>
                        <a:rPr lang="de-DE" sz="900" dirty="0"/>
                        <a:t>20</a:t>
                      </a:r>
                    </a:p>
                    <a:p>
                      <a:r>
                        <a:rPr lang="de-DE" sz="900" dirty="0"/>
                        <a:t>1</a:t>
                      </a:r>
                    </a:p>
                    <a:p>
                      <a:r>
                        <a:rPr lang="de-DE" sz="900" dirty="0"/>
                        <a:t>0</a:t>
                      </a:r>
                      <a:endParaRPr lang="en-GB" sz="900" dirty="0"/>
                    </a:p>
                  </a:txBody>
                  <a:tcPr marL="76200" marR="76200" marT="38100" marB="381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pPr marL="0" marR="0" indent="0" algn="ctr" defTabSz="91430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900" u="none" strike="noStrike" dirty="0">
                          <a:effectLst/>
                        </a:rPr>
                        <a:t>cap-surface</a:t>
                      </a:r>
                      <a:endParaRPr lang="en-GB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0" marR="76200" marT="38100" marB="38100" vert="vert27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u="none" strike="noStrike" dirty="0">
                          <a:effectLst/>
                        </a:rPr>
                        <a:t>fibrous=f</a:t>
                      </a:r>
                      <a:br>
                        <a:rPr lang="en-GB" sz="900" u="none" strike="noStrike" dirty="0">
                          <a:effectLst/>
                        </a:rPr>
                      </a:br>
                      <a:r>
                        <a:rPr lang="en-GB" sz="900" u="none" strike="noStrike" dirty="0">
                          <a:effectLst/>
                        </a:rPr>
                        <a:t>scaly=y</a:t>
                      </a:r>
                      <a:br>
                        <a:rPr lang="en-GB" sz="900" u="none" strike="noStrike" dirty="0">
                          <a:effectLst/>
                        </a:rPr>
                      </a:br>
                      <a:r>
                        <a:rPr lang="en-GB" sz="900" u="none" strike="noStrike" dirty="0">
                          <a:effectLst/>
                        </a:rPr>
                        <a:t>smooth=s</a:t>
                      </a:r>
                      <a:endParaRPr lang="en-GB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14</a:t>
                      </a:r>
                    </a:p>
                    <a:p>
                      <a:r>
                        <a:rPr lang="de-DE" sz="900" dirty="0"/>
                        <a:t>36</a:t>
                      </a:r>
                    </a:p>
                    <a:p>
                      <a:r>
                        <a:rPr lang="de-DE" sz="900" dirty="0"/>
                        <a:t>29</a:t>
                      </a:r>
                      <a:endParaRPr lang="en-GB" sz="900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0</a:t>
                      </a:r>
                    </a:p>
                    <a:p>
                      <a:r>
                        <a:rPr lang="de-DE" sz="900" dirty="0"/>
                        <a:t>13</a:t>
                      </a:r>
                    </a:p>
                    <a:p>
                      <a:r>
                        <a:rPr lang="de-DE" sz="900" dirty="0"/>
                        <a:t>8</a:t>
                      </a:r>
                      <a:endParaRPr lang="en-GB" sz="900" dirty="0"/>
                    </a:p>
                  </a:txBody>
                  <a:tcPr marL="76200" marR="76200" marT="38100" marB="381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5000">
                <a:tc>
                  <a:txBody>
                    <a:bodyPr/>
                    <a:lstStyle/>
                    <a:p>
                      <a:pPr marL="0" marR="0" indent="0" algn="ctr" defTabSz="91430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900" u="none" strike="noStrike" dirty="0">
                          <a:effectLst/>
                        </a:rPr>
                        <a:t>cap-</a:t>
                      </a:r>
                      <a:r>
                        <a:rPr lang="en-GB" sz="900" u="none" strike="noStrike" dirty="0" err="1">
                          <a:effectLst/>
                        </a:rPr>
                        <a:t>color</a:t>
                      </a:r>
                      <a:endParaRPr lang="en-GB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0" marR="76200" marT="38100" marB="38100" vert="vert27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u="none" strike="noStrike" dirty="0">
                          <a:effectLst/>
                        </a:rPr>
                        <a:t>brown=n</a:t>
                      </a:r>
                      <a:br>
                        <a:rPr lang="en-GB" sz="900" u="none" strike="noStrike" dirty="0">
                          <a:effectLst/>
                        </a:rPr>
                      </a:br>
                      <a:r>
                        <a:rPr lang="en-GB" sz="900" u="none" strike="noStrike" dirty="0" err="1">
                          <a:effectLst/>
                        </a:rPr>
                        <a:t>gray</a:t>
                      </a:r>
                      <a:r>
                        <a:rPr lang="en-GB" sz="900" u="none" strike="noStrike" dirty="0">
                          <a:effectLst/>
                        </a:rPr>
                        <a:t>=g</a:t>
                      </a:r>
                      <a:br>
                        <a:rPr lang="en-GB" sz="900" u="none" strike="noStrike" dirty="0">
                          <a:effectLst/>
                        </a:rPr>
                      </a:br>
                      <a:r>
                        <a:rPr lang="en-GB" sz="900" u="none" strike="noStrike" dirty="0">
                          <a:effectLst/>
                        </a:rPr>
                        <a:t>white=w</a:t>
                      </a:r>
                      <a:br>
                        <a:rPr lang="en-GB" sz="900" u="none" strike="noStrike" dirty="0">
                          <a:effectLst/>
                        </a:rPr>
                      </a:br>
                      <a:r>
                        <a:rPr lang="en-GB" sz="900" u="none" strike="noStrike" dirty="0">
                          <a:effectLst/>
                        </a:rPr>
                        <a:t>yellow=y</a:t>
                      </a:r>
                      <a:endParaRPr lang="en-GB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12</a:t>
                      </a:r>
                    </a:p>
                    <a:p>
                      <a:r>
                        <a:rPr lang="de-DE" sz="900" dirty="0"/>
                        <a:t>7</a:t>
                      </a:r>
                    </a:p>
                    <a:p>
                      <a:r>
                        <a:rPr lang="de-DE" sz="900" dirty="0"/>
                        <a:t>19</a:t>
                      </a:r>
                    </a:p>
                    <a:p>
                      <a:r>
                        <a:rPr lang="de-DE" sz="900" dirty="0"/>
                        <a:t>41</a:t>
                      </a:r>
                      <a:endParaRPr lang="en-GB" sz="900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9</a:t>
                      </a:r>
                    </a:p>
                    <a:p>
                      <a:r>
                        <a:rPr lang="de-DE" sz="900" dirty="0"/>
                        <a:t>0</a:t>
                      </a:r>
                    </a:p>
                    <a:p>
                      <a:r>
                        <a:rPr lang="de-DE" sz="900" dirty="0"/>
                        <a:t>12</a:t>
                      </a:r>
                    </a:p>
                    <a:p>
                      <a:r>
                        <a:rPr lang="de-DE" sz="900" dirty="0"/>
                        <a:t>0</a:t>
                      </a:r>
                      <a:endParaRPr lang="en-GB" sz="900" dirty="0"/>
                    </a:p>
                  </a:txBody>
                  <a:tcPr marL="76200" marR="76200" marT="38100" marB="381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9080">
                <a:tc>
                  <a:txBody>
                    <a:bodyPr/>
                    <a:lstStyle/>
                    <a:p>
                      <a:pPr algn="ctr"/>
                      <a:r>
                        <a:rPr lang="en-GB" sz="900" u="none" strike="noStrike" dirty="0">
                          <a:effectLst/>
                        </a:rPr>
                        <a:t>bruises</a:t>
                      </a:r>
                      <a:endParaRPr lang="en-GB" sz="900" dirty="0"/>
                    </a:p>
                  </a:txBody>
                  <a:tcPr marL="76200" marR="76200" marT="38100" marB="38100" vert="vert270" anchor="ctr"/>
                </a:tc>
                <a:tc>
                  <a:txBody>
                    <a:bodyPr/>
                    <a:lstStyle/>
                    <a:p>
                      <a:pPr marL="0" marR="0" indent="0" algn="l" defTabSz="91430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900" u="none" strike="noStrike" dirty="0">
                          <a:effectLst/>
                        </a:rPr>
                        <a:t>bruises=t</a:t>
                      </a:r>
                      <a:br>
                        <a:rPr lang="en-GB" sz="900" u="none" strike="noStrike" dirty="0">
                          <a:effectLst/>
                        </a:rPr>
                      </a:br>
                      <a:r>
                        <a:rPr lang="en-GB" sz="900" u="none" strike="noStrike" dirty="0">
                          <a:effectLst/>
                        </a:rPr>
                        <a:t>no=f</a:t>
                      </a:r>
                      <a:endParaRPr lang="en-GB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66</a:t>
                      </a:r>
                    </a:p>
                    <a:p>
                      <a:r>
                        <a:rPr lang="de-DE" sz="900" dirty="0"/>
                        <a:t>13</a:t>
                      </a:r>
                      <a:endParaRPr lang="en-GB" sz="900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21</a:t>
                      </a:r>
                    </a:p>
                    <a:p>
                      <a:r>
                        <a:rPr lang="de-DE" sz="900" dirty="0"/>
                        <a:t>0</a:t>
                      </a:r>
                      <a:endParaRPr lang="en-GB" sz="900" dirty="0"/>
                    </a:p>
                  </a:txBody>
                  <a:tcPr marL="76200" marR="76200" marT="38100" marB="381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0053">
                <a:tc>
                  <a:txBody>
                    <a:bodyPr/>
                    <a:lstStyle/>
                    <a:p>
                      <a:pPr marL="0" marR="0" indent="0" algn="ctr" defTabSz="91430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900" u="none" strike="noStrike" dirty="0">
                          <a:effectLst/>
                        </a:rPr>
                        <a:t>gill-spacing</a:t>
                      </a:r>
                      <a:endParaRPr lang="en-GB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0" marR="76200" marT="38100" marB="38100" vert="vert27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u="none" strike="noStrike" dirty="0">
                          <a:effectLst/>
                        </a:rPr>
                        <a:t>close=c</a:t>
                      </a:r>
                      <a:br>
                        <a:rPr lang="en-GB" sz="900" u="none" strike="noStrike" dirty="0">
                          <a:effectLst/>
                        </a:rPr>
                      </a:br>
                      <a:r>
                        <a:rPr lang="en-GB" sz="900" u="none" strike="noStrike" dirty="0">
                          <a:effectLst/>
                        </a:rPr>
                        <a:t>crowded=w</a:t>
                      </a:r>
                      <a:endParaRPr lang="en-GB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65</a:t>
                      </a:r>
                    </a:p>
                    <a:p>
                      <a:r>
                        <a:rPr lang="de-DE" sz="900" dirty="0"/>
                        <a:t>14</a:t>
                      </a:r>
                      <a:endParaRPr lang="en-GB" sz="900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21</a:t>
                      </a:r>
                    </a:p>
                    <a:p>
                      <a:r>
                        <a:rPr lang="de-DE" sz="900" dirty="0"/>
                        <a:t>0</a:t>
                      </a:r>
                      <a:endParaRPr lang="en-GB" sz="900" dirty="0"/>
                    </a:p>
                  </a:txBody>
                  <a:tcPr marL="76200" marR="76200" marT="38100" marB="381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48580">
                <a:tc>
                  <a:txBody>
                    <a:bodyPr/>
                    <a:lstStyle/>
                    <a:p>
                      <a:pPr algn="ctr"/>
                      <a:r>
                        <a:rPr lang="en-GB" sz="900" u="none" strike="noStrike" dirty="0">
                          <a:effectLst/>
                        </a:rPr>
                        <a:t>gill-size</a:t>
                      </a:r>
                      <a:endParaRPr lang="en-GB" sz="900" dirty="0"/>
                    </a:p>
                  </a:txBody>
                  <a:tcPr marL="76200" marR="76200" marT="38100" marB="38100" vert="vert270" anchor="ctr"/>
                </a:tc>
                <a:tc>
                  <a:txBody>
                    <a:bodyPr/>
                    <a:lstStyle/>
                    <a:p>
                      <a:pPr marL="0" marR="0" indent="0" algn="l" defTabSz="91430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900" u="none" strike="noStrike" dirty="0">
                          <a:effectLst/>
                        </a:rPr>
                        <a:t>broad=b</a:t>
                      </a:r>
                      <a:br>
                        <a:rPr lang="en-GB" sz="900" u="none" strike="noStrike" dirty="0">
                          <a:effectLst/>
                        </a:rPr>
                      </a:br>
                      <a:r>
                        <a:rPr lang="en-GB" sz="900" u="none" strike="noStrike" dirty="0">
                          <a:effectLst/>
                        </a:rPr>
                        <a:t>narrow=n</a:t>
                      </a:r>
                      <a:endParaRPr lang="en-GB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64</a:t>
                      </a:r>
                    </a:p>
                    <a:p>
                      <a:r>
                        <a:rPr lang="de-DE" sz="900" dirty="0"/>
                        <a:t>15</a:t>
                      </a:r>
                      <a:endParaRPr lang="en-GB" sz="900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0</a:t>
                      </a:r>
                    </a:p>
                    <a:p>
                      <a:r>
                        <a:rPr lang="de-DE" sz="900" dirty="0"/>
                        <a:t>21</a:t>
                      </a:r>
                      <a:endParaRPr lang="en-GB" sz="900" dirty="0"/>
                    </a:p>
                  </a:txBody>
                  <a:tcPr marL="76200" marR="76200" marT="38100" marB="3810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74700">
                <a:tc>
                  <a:txBody>
                    <a:bodyPr/>
                    <a:lstStyle/>
                    <a:p>
                      <a:pPr marL="0" marR="0" indent="0" algn="ctr" defTabSz="91430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900" u="none" strike="noStrike" dirty="0">
                          <a:effectLst/>
                        </a:rPr>
                        <a:t>gill-</a:t>
                      </a:r>
                      <a:r>
                        <a:rPr lang="en-GB" sz="900" u="none" strike="noStrike" dirty="0" err="1">
                          <a:effectLst/>
                        </a:rPr>
                        <a:t>color</a:t>
                      </a:r>
                      <a:endParaRPr lang="en-GB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0" marR="76200" marT="38100" marB="38100" vert="vert27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u="none" strike="noStrike" dirty="0">
                          <a:effectLst/>
                        </a:rPr>
                        <a:t>black=k</a:t>
                      </a:r>
                      <a:br>
                        <a:rPr lang="en-GB" sz="900" u="none" strike="noStrike" dirty="0">
                          <a:effectLst/>
                        </a:rPr>
                      </a:br>
                      <a:r>
                        <a:rPr lang="en-GB" sz="900" u="none" strike="noStrike" dirty="0">
                          <a:effectLst/>
                        </a:rPr>
                        <a:t>brown=n</a:t>
                      </a:r>
                      <a:br>
                        <a:rPr lang="en-GB" sz="900" u="none" strike="noStrike" dirty="0">
                          <a:effectLst/>
                        </a:rPr>
                      </a:br>
                      <a:r>
                        <a:rPr lang="en-GB" sz="900" u="none" strike="noStrike" dirty="0" err="1">
                          <a:effectLst/>
                        </a:rPr>
                        <a:t>gray</a:t>
                      </a:r>
                      <a:r>
                        <a:rPr lang="en-GB" sz="900" u="none" strike="noStrike" dirty="0">
                          <a:effectLst/>
                        </a:rPr>
                        <a:t>=g</a:t>
                      </a:r>
                      <a:br>
                        <a:rPr lang="en-GB" sz="900" u="none" strike="noStrike" dirty="0">
                          <a:effectLst/>
                        </a:rPr>
                      </a:br>
                      <a:r>
                        <a:rPr lang="en-GB" sz="900" u="none" strike="noStrike" dirty="0">
                          <a:effectLst/>
                        </a:rPr>
                        <a:t>pink=p</a:t>
                      </a:r>
                      <a:br>
                        <a:rPr lang="en-GB" sz="900" u="none" strike="noStrike" dirty="0">
                          <a:effectLst/>
                        </a:rPr>
                      </a:br>
                      <a:r>
                        <a:rPr lang="en-GB" sz="900" u="none" strike="noStrike" dirty="0">
                          <a:effectLst/>
                        </a:rPr>
                        <a:t>white=w</a:t>
                      </a:r>
                      <a:endParaRPr lang="en-GB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20</a:t>
                      </a:r>
                    </a:p>
                    <a:p>
                      <a:r>
                        <a:rPr lang="de-DE" sz="900" dirty="0"/>
                        <a:t>22</a:t>
                      </a:r>
                    </a:p>
                    <a:p>
                      <a:r>
                        <a:rPr lang="de-DE" sz="900" dirty="0"/>
                        <a:t>10</a:t>
                      </a:r>
                    </a:p>
                    <a:p>
                      <a:r>
                        <a:rPr lang="de-DE" sz="900" dirty="0"/>
                        <a:t>10</a:t>
                      </a:r>
                    </a:p>
                    <a:p>
                      <a:r>
                        <a:rPr lang="de-DE" sz="900" dirty="0"/>
                        <a:t>17</a:t>
                      </a:r>
                      <a:endParaRPr lang="en-GB" sz="900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8</a:t>
                      </a:r>
                    </a:p>
                    <a:p>
                      <a:r>
                        <a:rPr lang="de-DE" sz="900" dirty="0"/>
                        <a:t>6</a:t>
                      </a:r>
                    </a:p>
                    <a:p>
                      <a:r>
                        <a:rPr lang="de-DE" sz="900" dirty="0"/>
                        <a:t>0</a:t>
                      </a:r>
                    </a:p>
                    <a:p>
                      <a:r>
                        <a:rPr lang="de-DE" sz="900" dirty="0"/>
                        <a:t>3</a:t>
                      </a:r>
                    </a:p>
                    <a:p>
                      <a:r>
                        <a:rPr lang="de-DE" sz="900" dirty="0"/>
                        <a:t>4</a:t>
                      </a:r>
                      <a:endParaRPr lang="en-GB" sz="900" dirty="0"/>
                    </a:p>
                  </a:txBody>
                  <a:tcPr marL="76200" marR="76200" marT="38100" marB="3810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774700">
                <a:tc>
                  <a:txBody>
                    <a:bodyPr/>
                    <a:lstStyle/>
                    <a:p>
                      <a:pPr marL="0" marR="0" indent="0" algn="ctr" defTabSz="91430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900" u="none" strike="noStrike" dirty="0">
                          <a:effectLst/>
                        </a:rPr>
                        <a:t>habitat</a:t>
                      </a:r>
                      <a:endParaRPr lang="en-GB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0" marR="76200" marT="38100" marB="38100" vert="vert27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u="none" strike="noStrike" dirty="0">
                          <a:effectLst/>
                        </a:rPr>
                        <a:t>grasses=g</a:t>
                      </a:r>
                      <a:br>
                        <a:rPr lang="en-US" sz="900" u="none" strike="noStrike" dirty="0">
                          <a:effectLst/>
                        </a:rPr>
                      </a:br>
                      <a:r>
                        <a:rPr lang="en-US" sz="900" u="none" strike="noStrike" dirty="0">
                          <a:effectLst/>
                        </a:rPr>
                        <a:t>meadows=m</a:t>
                      </a:r>
                      <a:br>
                        <a:rPr lang="en-US" sz="900" u="none" strike="noStrike" dirty="0">
                          <a:effectLst/>
                        </a:rPr>
                      </a:br>
                      <a:r>
                        <a:rPr lang="en-US" sz="900" u="none" strike="noStrike" dirty="0">
                          <a:effectLst/>
                        </a:rPr>
                        <a:t>paths=p</a:t>
                      </a:r>
                      <a:br>
                        <a:rPr lang="en-US" sz="900" u="none" strike="noStrike" dirty="0">
                          <a:effectLst/>
                        </a:rPr>
                      </a:br>
                      <a:r>
                        <a:rPr lang="en-US" sz="900" u="none" strike="noStrike" dirty="0">
                          <a:effectLst/>
                        </a:rPr>
                        <a:t>urban=u</a:t>
                      </a:r>
                      <a:br>
                        <a:rPr lang="en-US" sz="900" u="none" strike="noStrike" dirty="0">
                          <a:effectLst/>
                        </a:rPr>
                      </a:br>
                      <a:r>
                        <a:rPr lang="en-US" sz="900" u="none" strike="noStrike" dirty="0">
                          <a:effectLst/>
                        </a:rPr>
                        <a:t>woods=d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28</a:t>
                      </a:r>
                    </a:p>
                    <a:p>
                      <a:r>
                        <a:rPr lang="de-DE" sz="900" dirty="0"/>
                        <a:t>28</a:t>
                      </a:r>
                    </a:p>
                    <a:p>
                      <a:r>
                        <a:rPr lang="de-DE" sz="900" dirty="0"/>
                        <a:t>8</a:t>
                      </a:r>
                    </a:p>
                    <a:p>
                      <a:r>
                        <a:rPr lang="de-DE" sz="900" dirty="0"/>
                        <a:t>7</a:t>
                      </a:r>
                    </a:p>
                    <a:p>
                      <a:r>
                        <a:rPr lang="de-DE" sz="900" dirty="0"/>
                        <a:t>8</a:t>
                      </a:r>
                      <a:endParaRPr lang="en-GB" sz="900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8</a:t>
                      </a:r>
                    </a:p>
                    <a:p>
                      <a:r>
                        <a:rPr lang="de-DE" sz="900" dirty="0"/>
                        <a:t>0</a:t>
                      </a:r>
                    </a:p>
                    <a:p>
                      <a:r>
                        <a:rPr lang="de-DE" sz="900" dirty="0"/>
                        <a:t>0</a:t>
                      </a:r>
                    </a:p>
                    <a:p>
                      <a:r>
                        <a:rPr lang="de-DE" sz="900" dirty="0"/>
                        <a:t>13</a:t>
                      </a:r>
                    </a:p>
                    <a:p>
                      <a:r>
                        <a:rPr lang="de-DE" sz="900" dirty="0"/>
                        <a:t>0</a:t>
                      </a:r>
                      <a:endParaRPr lang="en-GB" sz="900" dirty="0"/>
                    </a:p>
                  </a:txBody>
                  <a:tcPr marL="76200" marR="76200" marT="38100" marB="3810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1587" y="1057300"/>
            <a:ext cx="4692553" cy="2400267"/>
          </a:xfrm>
        </p:spPr>
        <p:txBody>
          <a:bodyPr>
            <a:normAutofit lnSpcReduction="10000"/>
          </a:bodyPr>
          <a:lstStyle/>
          <a:p>
            <a:r>
              <a:rPr lang="en-GB" noProof="0" dirty="0"/>
              <a:t>Categorial features:</a:t>
            </a:r>
          </a:p>
          <a:p>
            <a:pPr lvl="1"/>
            <a:r>
              <a:rPr lang="en-GB" noProof="0" dirty="0"/>
              <a:t>Use count frequencies:</a:t>
            </a:r>
          </a:p>
          <a:p>
            <a:pPr lvl="1"/>
            <a:endParaRPr lang="en-GB" sz="1667" noProof="0" dirty="0"/>
          </a:p>
          <a:p>
            <a:pPr marL="380946" lvl="1" indent="0">
              <a:buNone/>
            </a:pPr>
            <a:br>
              <a:rPr lang="en-GB" noProof="0" dirty="0"/>
            </a:br>
            <a:endParaRPr lang="en-GB" noProof="0" dirty="0"/>
          </a:p>
          <a:p>
            <a:r>
              <a:rPr lang="en-GB" noProof="0" dirty="0"/>
              <a:t>Example:</a:t>
            </a:r>
          </a:p>
          <a:p>
            <a:pPr lvl="1"/>
            <a:endParaRPr lang="en-GB" noProof="0" dirty="0"/>
          </a:p>
          <a:p>
            <a:pPr lvl="1"/>
            <a:endParaRPr lang="en-GB" noProof="0" dirty="0"/>
          </a:p>
          <a:p>
            <a:pPr lvl="1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Estimating probabilities</a:t>
            </a:r>
          </a:p>
        </p:txBody>
      </p:sp>
      <p:pic>
        <p:nvPicPr>
          <p:cNvPr id="4" name="Picture 2" descr="C:\Documents and Settings\Thomas\Local Settings\Temporary Internet Files\Content.IE5\Q2ZYCQ88\MC900411902[1].w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2007" y="2857501"/>
            <a:ext cx="800592" cy="725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ounded Rectangle 6"/>
          <p:cNvSpPr/>
          <p:nvPr/>
        </p:nvSpPr>
        <p:spPr>
          <a:xfrm rot="20940097">
            <a:off x="4067127" y="4855298"/>
            <a:ext cx="1500167" cy="600067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70" dirty="0">
                <a:solidFill>
                  <a:schemeClr val="tx2"/>
                </a:solidFill>
              </a:rPr>
              <a:t>Zero Probabilities!</a:t>
            </a:r>
            <a:endParaRPr lang="en-GB" sz="1170" dirty="0">
              <a:solidFill>
                <a:schemeClr val="tx2"/>
              </a:solidFill>
            </a:endParaRPr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/>
        </p:nvGraphicFramePr>
        <p:xfrm>
          <a:off x="1571667" y="1972118"/>
          <a:ext cx="3844313" cy="6453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3009600" imgH="507960" progId="Equation.3">
                  <p:embed/>
                </p:oleObj>
              </mc:Choice>
              <mc:Fallback>
                <p:oleObj name="Equation" r:id="rId3" imgW="3009600" imgH="507960" progId="Equation.3">
                  <p:embed/>
                  <p:pic>
                    <p:nvPicPr>
                      <p:cNvPr id="9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71667" y="1972118"/>
                        <a:ext cx="3844313" cy="64535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/>
        </p:nvGraphicFramePr>
        <p:xfrm>
          <a:off x="1571667" y="3995657"/>
          <a:ext cx="2141803" cy="500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676160" imgH="393480" progId="Equation.3">
                  <p:embed/>
                </p:oleObj>
              </mc:Choice>
              <mc:Fallback>
                <p:oleObj name="Equation" r:id="rId5" imgW="1676160" imgH="393480" progId="Equation.3">
                  <p:embed/>
                  <p:pic>
                    <p:nvPicPr>
                      <p:cNvPr id="1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71667" y="3995657"/>
                        <a:ext cx="2141803" cy="500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/>
        </p:nvGraphicFramePr>
        <p:xfrm>
          <a:off x="1571667" y="3375622"/>
          <a:ext cx="2741084" cy="500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2145960" imgH="393480" progId="Equation.3">
                  <p:embed/>
                </p:oleObj>
              </mc:Choice>
              <mc:Fallback>
                <p:oleObj name="Equation" r:id="rId7" imgW="2145960" imgH="393480" progId="Equation.3">
                  <p:embed/>
                  <p:pic>
                    <p:nvPicPr>
                      <p:cNvPr id="11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71667" y="3375622"/>
                        <a:ext cx="2741084" cy="500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/>
        </p:nvGraphicFramePr>
        <p:xfrm>
          <a:off x="1571667" y="4596261"/>
          <a:ext cx="2451365" cy="500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1917360" imgH="393480" progId="Equation.3">
                  <p:embed/>
                </p:oleObj>
              </mc:Choice>
              <mc:Fallback>
                <p:oleObj name="Equation" r:id="rId9" imgW="1917360" imgH="393480" progId="Equation.3">
                  <p:embed/>
                  <p:pic>
                    <p:nvPicPr>
                      <p:cNvPr id="13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71667" y="4596261"/>
                        <a:ext cx="2451365" cy="500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1CDE454-8F38-594E-B568-305CEE2DD40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/>
              <a:t>Steffen Staab, Universität Stuttgart, @ststaab, https://www.ipvs.uni-stuttgart.de/departments/ac/</a:t>
            </a:r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117A2366-6C66-D146-A1B5-C386D150F04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BECD02-1E3F-4E4B-93EF-F431C7D276AE}" type="slidenum">
              <a:rPr lang="en-US" noProof="0" smtClean="0"/>
              <a:pPr/>
              <a:t>34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544486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Smoothing for Naive Bayes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endParaRPr lang="en-GB" noProof="0" dirty="0"/>
          </a:p>
          <a:p>
            <a:pPr marL="0" indent="0">
              <a:buNone/>
            </a:pPr>
            <a:endParaRPr lang="en-GB" noProof="0" dirty="0"/>
          </a:p>
          <a:p>
            <a:pPr marL="0" indent="0">
              <a:buNone/>
            </a:pPr>
            <a:endParaRPr lang="en-GB" noProof="0" dirty="0"/>
          </a:p>
          <a:p>
            <a:pPr marL="0" indent="0">
              <a:buNone/>
            </a:pPr>
            <a:endParaRPr lang="en-GB" noProof="0" dirty="0"/>
          </a:p>
          <a:p>
            <a:r>
              <a:rPr lang="en-GB" noProof="0" dirty="0"/>
              <a:t>Laplace smoothing</a:t>
            </a:r>
          </a:p>
          <a:p>
            <a:pPr marL="380946" lvl="1" indent="0">
              <a:buNone/>
            </a:pPr>
            <a:endParaRPr lang="en-GB" noProof="0" dirty="0"/>
          </a:p>
          <a:p>
            <a:pPr marL="380946" lvl="1" indent="0">
              <a:buNone/>
            </a:pPr>
            <a:endParaRPr lang="en-GB" noProof="0" dirty="0"/>
          </a:p>
          <a:p>
            <a:pPr lvl="1"/>
            <a:r>
              <a:rPr lang="en-GB" noProof="0" dirty="0"/>
              <a:t>Where </a:t>
            </a:r>
            <a:r>
              <a:rPr lang="en-GB" i="1" noProof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GB" i="1" baseline="-25000" noProof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n-GB" noProof="0" dirty="0"/>
              <a:t> is the set of values for attribute </a:t>
            </a:r>
            <a:r>
              <a:rPr lang="en-GB" i="1" noProof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GB" i="1" baseline="-25000" noProof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endParaRPr lang="en-GB" noProof="0" dirty="0"/>
          </a:p>
          <a:p>
            <a:pPr marL="0" indent="0">
              <a:buNone/>
            </a:pPr>
            <a:endParaRPr lang="en-GB" noProof="0" dirty="0"/>
          </a:p>
          <a:p>
            <a:r>
              <a:rPr lang="en-GB" noProof="0" dirty="0"/>
              <a:t>Generalized additive smoothing (</a:t>
            </a:r>
            <a:r>
              <a:rPr lang="en-GB" noProof="0" dirty="0" err="1"/>
              <a:t>Lidstone</a:t>
            </a:r>
            <a:r>
              <a:rPr lang="en-GB" noProof="0" dirty="0"/>
              <a:t>):</a:t>
            </a:r>
          </a:p>
          <a:p>
            <a:endParaRPr lang="en-GB" noProof="0" dirty="0"/>
          </a:p>
          <a:p>
            <a:endParaRPr lang="en-GB" noProof="0" dirty="0"/>
          </a:p>
          <a:p>
            <a:pPr lvl="1"/>
            <a:r>
              <a:rPr lang="en-GB" noProof="0" dirty="0"/>
              <a:t>with Parameter </a:t>
            </a:r>
            <a:r>
              <a:rPr lang="en-GB" i="1" noProof="0" dirty="0" err="1">
                <a:latin typeface="Times New Roman" panose="02020603050405020304" pitchFamily="18" charset="0"/>
                <a:ea typeface="Cambria Math"/>
                <a:cs typeface="Times New Roman" panose="02020603050405020304" pitchFamily="18" charset="0"/>
              </a:rPr>
              <a:t>λ</a:t>
            </a:r>
            <a:endParaRPr lang="en-GB" i="1" noProof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5892147" y="1477347"/>
            <a:ext cx="2280253" cy="1140127"/>
            <a:chOff x="6156176" y="1556792"/>
            <a:chExt cx="2736304" cy="1368152"/>
          </a:xfrm>
        </p:grpSpPr>
        <p:sp>
          <p:nvSpPr>
            <p:cNvPr id="4" name="Rounded Rectangle 3"/>
            <p:cNvSpPr/>
            <p:nvPr/>
          </p:nvSpPr>
          <p:spPr>
            <a:xfrm>
              <a:off x="6156176" y="2060848"/>
              <a:ext cx="2736304" cy="864096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170" dirty="0">
                  <a:solidFill>
                    <a:schemeClr val="tx2"/>
                  </a:solidFill>
                </a:rPr>
                <a:t>One entry zero: overall product zero !!!</a:t>
              </a:r>
              <a:endParaRPr lang="en-GB" sz="1170" dirty="0">
                <a:solidFill>
                  <a:schemeClr val="tx2"/>
                </a:solidFill>
              </a:endParaRPr>
            </a:p>
          </p:txBody>
        </p:sp>
        <p:cxnSp>
          <p:nvCxnSpPr>
            <p:cNvPr id="6" name="Straight Arrow Connector 5"/>
            <p:cNvCxnSpPr/>
            <p:nvPr/>
          </p:nvCxnSpPr>
          <p:spPr>
            <a:xfrm flipH="1" flipV="1">
              <a:off x="6588224" y="1556792"/>
              <a:ext cx="936104" cy="504056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graphicFrame>
        <p:nvGraphicFramePr>
          <p:cNvPr id="7" name="Object 6"/>
          <p:cNvGraphicFramePr>
            <a:graphicFrameLocks noChangeAspect="1"/>
          </p:cNvGraphicFramePr>
          <p:nvPr/>
        </p:nvGraphicFramePr>
        <p:xfrm>
          <a:off x="2351753" y="1093277"/>
          <a:ext cx="3841750" cy="8281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108160" imgH="457200" progId="Equation.3">
                  <p:embed/>
                </p:oleObj>
              </mc:Choice>
              <mc:Fallback>
                <p:oleObj name="Equation" r:id="rId2" imgW="2108160" imgH="457200" progId="Equation.3">
                  <p:embed/>
                  <p:pic>
                    <p:nvPicPr>
                      <p:cNvPr id="7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51753" y="1093277"/>
                        <a:ext cx="3841750" cy="82814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74211365"/>
              </p:ext>
            </p:extLst>
          </p:nvPr>
        </p:nvGraphicFramePr>
        <p:xfrm>
          <a:off x="1480219" y="2518833"/>
          <a:ext cx="4411928" cy="6773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3454200" imgH="533160" progId="Equation.3">
                  <p:embed/>
                </p:oleObj>
              </mc:Choice>
              <mc:Fallback>
                <p:oleObj name="Equation" r:id="rId4" imgW="3454200" imgH="533160" progId="Equation.3">
                  <p:embed/>
                  <p:pic>
                    <p:nvPicPr>
                      <p:cNvPr id="8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80219" y="2518833"/>
                        <a:ext cx="4411928" cy="67733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21640970"/>
              </p:ext>
            </p:extLst>
          </p:nvPr>
        </p:nvGraphicFramePr>
        <p:xfrm>
          <a:off x="1480219" y="4079032"/>
          <a:ext cx="4525698" cy="6773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3543120" imgH="533160" progId="Equation.3">
                  <p:embed/>
                </p:oleObj>
              </mc:Choice>
              <mc:Fallback>
                <p:oleObj name="Equation" r:id="rId6" imgW="3543120" imgH="533160" progId="Equation.3">
                  <p:embed/>
                  <p:pic>
                    <p:nvPicPr>
                      <p:cNvPr id="9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80219" y="4079032"/>
                        <a:ext cx="4525698" cy="67733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23479C3B-140B-5A4F-9CDB-903DB238194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/>
              <a:t>Steffen Staab, Universität Stuttgart, @ststaab, https://www.ipvs.uni-stuttgart.de/departments/ac/</a:t>
            </a:r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BD77E9C1-BAAA-E641-B00B-83AF1D9782D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BECD02-1E3F-4E4B-93EF-F431C7D276AE}" type="slidenum">
              <a:rPr lang="en-US" noProof="0" smtClean="0"/>
              <a:pPr/>
              <a:t>35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981479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1587" y="1537354"/>
            <a:ext cx="4680520" cy="3900433"/>
          </a:xfrm>
        </p:spPr>
        <p:txBody>
          <a:bodyPr/>
          <a:lstStyle/>
          <a:p>
            <a:r>
              <a:rPr lang="en-GB" noProof="0" dirty="0"/>
              <a:t>Example:</a:t>
            </a:r>
          </a:p>
          <a:p>
            <a:pPr lvl="1"/>
            <a:endParaRPr lang="en-GB" noProof="0" dirty="0"/>
          </a:p>
          <a:p>
            <a:pPr lvl="1"/>
            <a:endParaRPr lang="en-GB" noProof="0" dirty="0"/>
          </a:p>
          <a:p>
            <a:pPr lvl="1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1587" y="577247"/>
            <a:ext cx="4740527" cy="840093"/>
          </a:xfrm>
        </p:spPr>
        <p:txBody>
          <a:bodyPr/>
          <a:lstStyle/>
          <a:p>
            <a:r>
              <a:rPr lang="en-GB" noProof="0" dirty="0"/>
              <a:t>Estimating probabilities using smoothing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5588348" y="499480"/>
          <a:ext cx="2644060" cy="4998313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4200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38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0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8008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15900">
                <a:tc gridSpan="2">
                  <a:txBody>
                    <a:bodyPr/>
                    <a:lstStyle/>
                    <a:p>
                      <a:pPr algn="ctr"/>
                      <a:r>
                        <a:rPr lang="de-DE" sz="900" dirty="0"/>
                        <a:t>Feature</a:t>
                      </a:r>
                      <a:endParaRPr lang="en-GB" sz="900" dirty="0"/>
                    </a:p>
                  </a:txBody>
                  <a:tcPr marL="76200" marR="76200" marT="38100" marB="38100" anchor="ctr"/>
                </a:tc>
                <a:tc hMerge="1">
                  <a:txBody>
                    <a:bodyPr/>
                    <a:lstStyle/>
                    <a:p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dirty="0"/>
                        <a:t>Edible</a:t>
                      </a:r>
                      <a:endParaRPr lang="en-GB" sz="900" dirty="0"/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dirty="0"/>
                        <a:t>Poisonous</a:t>
                      </a:r>
                      <a:endParaRPr lang="en-GB" sz="900" dirty="0"/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5000">
                <a:tc>
                  <a:txBody>
                    <a:bodyPr/>
                    <a:lstStyle/>
                    <a:p>
                      <a:pPr marL="0" marR="0" indent="0" algn="ctr" defTabSz="91430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900" u="none" strike="noStrike" dirty="0">
                          <a:effectLst/>
                        </a:rPr>
                        <a:t>cap-shape</a:t>
                      </a:r>
                      <a:endParaRPr lang="en-GB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0" marR="76200" marT="38100" marB="38100" vert="vert27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u="none" strike="noStrike" dirty="0">
                          <a:effectLst/>
                        </a:rPr>
                        <a:t>bell=b</a:t>
                      </a:r>
                      <a:br>
                        <a:rPr lang="en-US" sz="900" u="none" strike="noStrike" dirty="0">
                          <a:effectLst/>
                        </a:rPr>
                      </a:br>
                      <a:r>
                        <a:rPr lang="en-US" sz="900" u="none" strike="noStrike" dirty="0">
                          <a:effectLst/>
                        </a:rPr>
                        <a:t>convex=x</a:t>
                      </a:r>
                      <a:br>
                        <a:rPr lang="en-US" sz="900" u="none" strike="noStrike" dirty="0">
                          <a:effectLst/>
                        </a:rPr>
                      </a:br>
                      <a:r>
                        <a:rPr lang="en-US" sz="900" u="none" strike="noStrike" dirty="0">
                          <a:effectLst/>
                        </a:rPr>
                        <a:t>flat=f</a:t>
                      </a:r>
                      <a:br>
                        <a:rPr lang="en-US" sz="900" u="none" strike="noStrike" dirty="0">
                          <a:effectLst/>
                        </a:rPr>
                      </a:br>
                      <a:r>
                        <a:rPr lang="en-US" sz="900" u="none" strike="noStrike" dirty="0">
                          <a:effectLst/>
                        </a:rPr>
                        <a:t>sunken=s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29 </a:t>
                      </a:r>
                      <a:r>
                        <a:rPr lang="de-DE" sz="900" b="1" dirty="0">
                          <a:solidFill>
                            <a:srgbClr val="FF0000"/>
                          </a:solidFill>
                        </a:rPr>
                        <a:t>+1</a:t>
                      </a:r>
                      <a:endParaRPr lang="de-DE" sz="900" dirty="0"/>
                    </a:p>
                    <a:p>
                      <a:r>
                        <a:rPr lang="de-DE" sz="900" dirty="0"/>
                        <a:t>34 </a:t>
                      </a:r>
                      <a:r>
                        <a:rPr lang="de-DE" sz="900" b="1" dirty="0">
                          <a:solidFill>
                            <a:srgbClr val="FF0000"/>
                          </a:solidFill>
                        </a:rPr>
                        <a:t>+1</a:t>
                      </a:r>
                      <a:endParaRPr lang="de-DE" sz="900" dirty="0"/>
                    </a:p>
                    <a:p>
                      <a:r>
                        <a:rPr lang="de-DE" sz="900" dirty="0"/>
                        <a:t>13 </a:t>
                      </a:r>
                      <a:r>
                        <a:rPr lang="de-DE" sz="900" b="1" dirty="0">
                          <a:solidFill>
                            <a:srgbClr val="FF0000"/>
                          </a:solidFill>
                        </a:rPr>
                        <a:t>+1</a:t>
                      </a:r>
                      <a:endParaRPr lang="de-DE" sz="900" dirty="0"/>
                    </a:p>
                    <a:p>
                      <a:r>
                        <a:rPr lang="de-DE" sz="900" dirty="0"/>
                        <a:t>3 </a:t>
                      </a:r>
                      <a:r>
                        <a:rPr lang="de-DE" sz="900" b="1" dirty="0">
                          <a:solidFill>
                            <a:srgbClr val="FF0000"/>
                          </a:solidFill>
                        </a:rPr>
                        <a:t>+1</a:t>
                      </a:r>
                      <a:endParaRPr lang="en-GB" sz="900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0 </a:t>
                      </a:r>
                      <a:r>
                        <a:rPr lang="de-DE" sz="900" b="1" dirty="0">
                          <a:solidFill>
                            <a:srgbClr val="FF0000"/>
                          </a:solidFill>
                        </a:rPr>
                        <a:t>+1</a:t>
                      </a:r>
                      <a:endParaRPr lang="de-DE" sz="900" dirty="0"/>
                    </a:p>
                    <a:p>
                      <a:r>
                        <a:rPr lang="de-DE" sz="900" dirty="0"/>
                        <a:t>20 </a:t>
                      </a:r>
                      <a:r>
                        <a:rPr lang="de-DE" sz="900" b="1" dirty="0">
                          <a:solidFill>
                            <a:srgbClr val="FF0000"/>
                          </a:solidFill>
                        </a:rPr>
                        <a:t>+1</a:t>
                      </a:r>
                      <a:endParaRPr lang="de-DE" sz="900" dirty="0"/>
                    </a:p>
                    <a:p>
                      <a:r>
                        <a:rPr lang="de-DE" sz="900" dirty="0"/>
                        <a:t>1 </a:t>
                      </a:r>
                      <a:r>
                        <a:rPr lang="de-DE" sz="900" b="1" dirty="0">
                          <a:solidFill>
                            <a:srgbClr val="FF0000"/>
                          </a:solidFill>
                        </a:rPr>
                        <a:t>+1</a:t>
                      </a:r>
                      <a:endParaRPr lang="de-DE" sz="900" dirty="0"/>
                    </a:p>
                    <a:p>
                      <a:r>
                        <a:rPr lang="de-DE" sz="900" dirty="0"/>
                        <a:t>0 </a:t>
                      </a:r>
                      <a:r>
                        <a:rPr lang="de-DE" sz="900" b="1" dirty="0">
                          <a:solidFill>
                            <a:srgbClr val="FF0000"/>
                          </a:solidFill>
                        </a:rPr>
                        <a:t>+1</a:t>
                      </a:r>
                      <a:endParaRPr lang="en-GB" sz="900" dirty="0"/>
                    </a:p>
                  </a:txBody>
                  <a:tcPr marL="76200" marR="76200" marT="38100" marB="381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pPr marL="0" marR="0" indent="0" algn="ctr" defTabSz="91430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900" u="none" strike="noStrike" dirty="0">
                          <a:effectLst/>
                        </a:rPr>
                        <a:t>cap-surface</a:t>
                      </a:r>
                      <a:endParaRPr lang="en-GB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0" marR="76200" marT="38100" marB="38100" vert="vert27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u="none" strike="noStrike" dirty="0">
                          <a:effectLst/>
                        </a:rPr>
                        <a:t>fibrous=f</a:t>
                      </a:r>
                      <a:br>
                        <a:rPr lang="en-GB" sz="900" u="none" strike="noStrike" dirty="0">
                          <a:effectLst/>
                        </a:rPr>
                      </a:br>
                      <a:r>
                        <a:rPr lang="en-GB" sz="900" u="none" strike="noStrike" dirty="0">
                          <a:effectLst/>
                        </a:rPr>
                        <a:t>scaly=y</a:t>
                      </a:r>
                      <a:br>
                        <a:rPr lang="en-GB" sz="900" u="none" strike="noStrike" dirty="0">
                          <a:effectLst/>
                        </a:rPr>
                      </a:br>
                      <a:r>
                        <a:rPr lang="en-GB" sz="900" u="none" strike="noStrike" dirty="0">
                          <a:effectLst/>
                        </a:rPr>
                        <a:t>smooth=s</a:t>
                      </a:r>
                      <a:endParaRPr lang="en-GB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14 </a:t>
                      </a:r>
                      <a:r>
                        <a:rPr lang="de-DE" sz="900" b="1" dirty="0">
                          <a:solidFill>
                            <a:srgbClr val="FF0000"/>
                          </a:solidFill>
                        </a:rPr>
                        <a:t>+1</a:t>
                      </a:r>
                      <a:endParaRPr lang="de-DE" sz="900" dirty="0"/>
                    </a:p>
                    <a:p>
                      <a:r>
                        <a:rPr lang="de-DE" sz="900" dirty="0"/>
                        <a:t>36 </a:t>
                      </a:r>
                      <a:r>
                        <a:rPr lang="de-DE" sz="900" b="1" dirty="0">
                          <a:solidFill>
                            <a:srgbClr val="FF0000"/>
                          </a:solidFill>
                        </a:rPr>
                        <a:t>+1</a:t>
                      </a:r>
                      <a:endParaRPr lang="de-DE" sz="900" dirty="0"/>
                    </a:p>
                    <a:p>
                      <a:r>
                        <a:rPr lang="de-DE" sz="900" dirty="0"/>
                        <a:t>29 </a:t>
                      </a:r>
                      <a:r>
                        <a:rPr lang="de-DE" sz="900" b="1" dirty="0">
                          <a:solidFill>
                            <a:srgbClr val="FF0000"/>
                          </a:solidFill>
                        </a:rPr>
                        <a:t>+1</a:t>
                      </a:r>
                      <a:endParaRPr lang="en-GB" sz="900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0 </a:t>
                      </a:r>
                      <a:r>
                        <a:rPr lang="de-DE" sz="900" b="1" dirty="0">
                          <a:solidFill>
                            <a:srgbClr val="FF0000"/>
                          </a:solidFill>
                        </a:rPr>
                        <a:t>+1</a:t>
                      </a:r>
                      <a:endParaRPr lang="de-DE" sz="900" dirty="0"/>
                    </a:p>
                    <a:p>
                      <a:r>
                        <a:rPr lang="de-DE" sz="900" dirty="0"/>
                        <a:t>13 </a:t>
                      </a:r>
                      <a:r>
                        <a:rPr lang="de-DE" sz="900" b="1" dirty="0">
                          <a:solidFill>
                            <a:srgbClr val="FF0000"/>
                          </a:solidFill>
                        </a:rPr>
                        <a:t>+1</a:t>
                      </a:r>
                      <a:endParaRPr lang="de-DE" sz="900" dirty="0"/>
                    </a:p>
                    <a:p>
                      <a:r>
                        <a:rPr lang="de-DE" sz="900" dirty="0"/>
                        <a:t>8 </a:t>
                      </a:r>
                      <a:r>
                        <a:rPr lang="de-DE" sz="900" b="1" dirty="0">
                          <a:solidFill>
                            <a:srgbClr val="FF0000"/>
                          </a:solidFill>
                        </a:rPr>
                        <a:t>+1</a:t>
                      </a:r>
                      <a:endParaRPr lang="en-GB" sz="900" dirty="0"/>
                    </a:p>
                  </a:txBody>
                  <a:tcPr marL="76200" marR="76200" marT="38100" marB="381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5000">
                <a:tc>
                  <a:txBody>
                    <a:bodyPr/>
                    <a:lstStyle/>
                    <a:p>
                      <a:pPr marL="0" marR="0" indent="0" algn="ctr" defTabSz="91430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900" u="none" strike="noStrike" dirty="0">
                          <a:effectLst/>
                        </a:rPr>
                        <a:t>cap-</a:t>
                      </a:r>
                      <a:r>
                        <a:rPr lang="en-GB" sz="900" u="none" strike="noStrike" dirty="0" err="1">
                          <a:effectLst/>
                        </a:rPr>
                        <a:t>color</a:t>
                      </a:r>
                      <a:endParaRPr lang="en-GB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0" marR="76200" marT="38100" marB="38100" vert="vert27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u="none" strike="noStrike" dirty="0">
                          <a:effectLst/>
                        </a:rPr>
                        <a:t>brown=n</a:t>
                      </a:r>
                      <a:br>
                        <a:rPr lang="en-GB" sz="900" u="none" strike="noStrike" dirty="0">
                          <a:effectLst/>
                        </a:rPr>
                      </a:br>
                      <a:r>
                        <a:rPr lang="en-GB" sz="900" u="none" strike="noStrike" dirty="0" err="1">
                          <a:effectLst/>
                        </a:rPr>
                        <a:t>gray</a:t>
                      </a:r>
                      <a:r>
                        <a:rPr lang="en-GB" sz="900" u="none" strike="noStrike" dirty="0">
                          <a:effectLst/>
                        </a:rPr>
                        <a:t>=g</a:t>
                      </a:r>
                      <a:br>
                        <a:rPr lang="en-GB" sz="900" u="none" strike="noStrike" dirty="0">
                          <a:effectLst/>
                        </a:rPr>
                      </a:br>
                      <a:r>
                        <a:rPr lang="en-GB" sz="900" u="none" strike="noStrike" dirty="0">
                          <a:effectLst/>
                        </a:rPr>
                        <a:t>white=w</a:t>
                      </a:r>
                      <a:br>
                        <a:rPr lang="en-GB" sz="900" u="none" strike="noStrike" dirty="0">
                          <a:effectLst/>
                        </a:rPr>
                      </a:br>
                      <a:r>
                        <a:rPr lang="en-GB" sz="900" u="none" strike="noStrike" dirty="0">
                          <a:effectLst/>
                        </a:rPr>
                        <a:t>yellow=y</a:t>
                      </a:r>
                      <a:endParaRPr lang="en-GB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12 </a:t>
                      </a:r>
                      <a:r>
                        <a:rPr lang="de-DE" sz="900" b="1" dirty="0">
                          <a:solidFill>
                            <a:srgbClr val="FF0000"/>
                          </a:solidFill>
                        </a:rPr>
                        <a:t>+1</a:t>
                      </a:r>
                      <a:endParaRPr lang="de-DE" sz="900" dirty="0"/>
                    </a:p>
                    <a:p>
                      <a:r>
                        <a:rPr lang="de-DE" sz="900" dirty="0"/>
                        <a:t>7 </a:t>
                      </a:r>
                      <a:r>
                        <a:rPr lang="de-DE" sz="900" b="1" dirty="0">
                          <a:solidFill>
                            <a:srgbClr val="FF0000"/>
                          </a:solidFill>
                        </a:rPr>
                        <a:t>+1</a:t>
                      </a:r>
                      <a:endParaRPr lang="de-DE" sz="900" dirty="0"/>
                    </a:p>
                    <a:p>
                      <a:r>
                        <a:rPr lang="de-DE" sz="900" dirty="0"/>
                        <a:t>19 </a:t>
                      </a:r>
                      <a:r>
                        <a:rPr lang="de-DE" sz="900" b="1" dirty="0">
                          <a:solidFill>
                            <a:srgbClr val="FF0000"/>
                          </a:solidFill>
                        </a:rPr>
                        <a:t>+1</a:t>
                      </a:r>
                      <a:endParaRPr lang="de-DE" sz="900" dirty="0"/>
                    </a:p>
                    <a:p>
                      <a:r>
                        <a:rPr lang="de-DE" sz="900" dirty="0"/>
                        <a:t>41 </a:t>
                      </a:r>
                      <a:r>
                        <a:rPr lang="de-DE" sz="900" b="1" dirty="0">
                          <a:solidFill>
                            <a:srgbClr val="FF0000"/>
                          </a:solidFill>
                        </a:rPr>
                        <a:t>+1</a:t>
                      </a:r>
                      <a:endParaRPr lang="en-GB" sz="900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9 </a:t>
                      </a:r>
                      <a:r>
                        <a:rPr lang="de-DE" sz="900" b="1" dirty="0">
                          <a:solidFill>
                            <a:srgbClr val="FF0000"/>
                          </a:solidFill>
                        </a:rPr>
                        <a:t>+1</a:t>
                      </a:r>
                      <a:endParaRPr lang="de-DE" sz="900" dirty="0"/>
                    </a:p>
                    <a:p>
                      <a:r>
                        <a:rPr lang="de-DE" sz="900" dirty="0"/>
                        <a:t>0 </a:t>
                      </a:r>
                      <a:r>
                        <a:rPr lang="de-DE" sz="900" b="1" dirty="0">
                          <a:solidFill>
                            <a:srgbClr val="FF0000"/>
                          </a:solidFill>
                        </a:rPr>
                        <a:t>+1</a:t>
                      </a:r>
                      <a:endParaRPr lang="de-DE" sz="900" dirty="0"/>
                    </a:p>
                    <a:p>
                      <a:r>
                        <a:rPr lang="de-DE" sz="900" dirty="0"/>
                        <a:t>12 </a:t>
                      </a:r>
                      <a:r>
                        <a:rPr lang="de-DE" sz="900" b="1" dirty="0">
                          <a:solidFill>
                            <a:srgbClr val="FF0000"/>
                          </a:solidFill>
                        </a:rPr>
                        <a:t>+1</a:t>
                      </a:r>
                      <a:endParaRPr lang="de-DE" sz="900" dirty="0"/>
                    </a:p>
                    <a:p>
                      <a:r>
                        <a:rPr lang="de-DE" sz="900" dirty="0"/>
                        <a:t>0 </a:t>
                      </a:r>
                      <a:r>
                        <a:rPr lang="de-DE" sz="900" b="1" dirty="0">
                          <a:solidFill>
                            <a:srgbClr val="FF0000"/>
                          </a:solidFill>
                        </a:rPr>
                        <a:t>+1</a:t>
                      </a:r>
                      <a:endParaRPr lang="en-GB" sz="900" dirty="0"/>
                    </a:p>
                  </a:txBody>
                  <a:tcPr marL="76200" marR="76200" marT="38100" marB="381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9080">
                <a:tc>
                  <a:txBody>
                    <a:bodyPr/>
                    <a:lstStyle/>
                    <a:p>
                      <a:pPr algn="ctr"/>
                      <a:r>
                        <a:rPr lang="en-GB" sz="900" u="none" strike="noStrike" dirty="0">
                          <a:effectLst/>
                        </a:rPr>
                        <a:t>bruises</a:t>
                      </a:r>
                      <a:endParaRPr lang="en-GB" sz="900" dirty="0"/>
                    </a:p>
                  </a:txBody>
                  <a:tcPr marL="76200" marR="76200" marT="38100" marB="38100" vert="vert270" anchor="ctr"/>
                </a:tc>
                <a:tc>
                  <a:txBody>
                    <a:bodyPr/>
                    <a:lstStyle/>
                    <a:p>
                      <a:pPr marL="0" marR="0" indent="0" algn="l" defTabSz="91430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900" u="none" strike="noStrike" dirty="0">
                          <a:effectLst/>
                        </a:rPr>
                        <a:t>bruises=t</a:t>
                      </a:r>
                      <a:br>
                        <a:rPr lang="en-GB" sz="900" u="none" strike="noStrike" dirty="0">
                          <a:effectLst/>
                        </a:rPr>
                      </a:br>
                      <a:r>
                        <a:rPr lang="en-GB" sz="900" u="none" strike="noStrike" dirty="0">
                          <a:effectLst/>
                        </a:rPr>
                        <a:t>no=f</a:t>
                      </a:r>
                      <a:endParaRPr lang="en-GB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66 </a:t>
                      </a:r>
                      <a:r>
                        <a:rPr lang="de-DE" sz="900" b="1" dirty="0">
                          <a:solidFill>
                            <a:srgbClr val="FF0000"/>
                          </a:solidFill>
                        </a:rPr>
                        <a:t>+1</a:t>
                      </a:r>
                      <a:endParaRPr lang="de-DE" sz="900" dirty="0"/>
                    </a:p>
                    <a:p>
                      <a:r>
                        <a:rPr lang="de-DE" sz="900" dirty="0"/>
                        <a:t>13 </a:t>
                      </a:r>
                      <a:r>
                        <a:rPr lang="de-DE" sz="900" b="1" dirty="0">
                          <a:solidFill>
                            <a:srgbClr val="FF0000"/>
                          </a:solidFill>
                        </a:rPr>
                        <a:t>+1</a:t>
                      </a:r>
                      <a:endParaRPr lang="en-GB" sz="900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21 </a:t>
                      </a:r>
                      <a:r>
                        <a:rPr lang="de-DE" sz="900" b="1" dirty="0">
                          <a:solidFill>
                            <a:srgbClr val="FF0000"/>
                          </a:solidFill>
                        </a:rPr>
                        <a:t>+1</a:t>
                      </a:r>
                      <a:endParaRPr lang="de-DE" sz="900" dirty="0"/>
                    </a:p>
                    <a:p>
                      <a:r>
                        <a:rPr lang="de-DE" sz="900" dirty="0"/>
                        <a:t>0 </a:t>
                      </a:r>
                      <a:r>
                        <a:rPr lang="de-DE" sz="900" b="1" dirty="0">
                          <a:solidFill>
                            <a:srgbClr val="FF0000"/>
                          </a:solidFill>
                        </a:rPr>
                        <a:t>+1</a:t>
                      </a:r>
                      <a:endParaRPr lang="en-GB" sz="900" dirty="0"/>
                    </a:p>
                  </a:txBody>
                  <a:tcPr marL="76200" marR="76200" marT="38100" marB="381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0053">
                <a:tc>
                  <a:txBody>
                    <a:bodyPr/>
                    <a:lstStyle/>
                    <a:p>
                      <a:pPr marL="0" marR="0" indent="0" algn="ctr" defTabSz="91430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900" u="none" strike="noStrike" dirty="0">
                          <a:effectLst/>
                        </a:rPr>
                        <a:t>gill-spacing</a:t>
                      </a:r>
                      <a:endParaRPr lang="en-GB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0" marR="76200" marT="38100" marB="38100" vert="vert27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u="none" strike="noStrike" dirty="0">
                          <a:effectLst/>
                        </a:rPr>
                        <a:t>close=c</a:t>
                      </a:r>
                      <a:br>
                        <a:rPr lang="en-GB" sz="900" u="none" strike="noStrike" dirty="0">
                          <a:effectLst/>
                        </a:rPr>
                      </a:br>
                      <a:r>
                        <a:rPr lang="en-GB" sz="900" u="none" strike="noStrike" dirty="0">
                          <a:effectLst/>
                        </a:rPr>
                        <a:t>crowded=w</a:t>
                      </a:r>
                      <a:endParaRPr lang="en-GB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65 </a:t>
                      </a:r>
                      <a:r>
                        <a:rPr lang="de-DE" sz="900" b="1" dirty="0">
                          <a:solidFill>
                            <a:srgbClr val="FF0000"/>
                          </a:solidFill>
                        </a:rPr>
                        <a:t>+1</a:t>
                      </a:r>
                      <a:endParaRPr lang="de-DE" sz="900" dirty="0"/>
                    </a:p>
                    <a:p>
                      <a:r>
                        <a:rPr lang="de-DE" sz="900" dirty="0"/>
                        <a:t>14 </a:t>
                      </a:r>
                      <a:r>
                        <a:rPr lang="de-DE" sz="900" b="1" dirty="0">
                          <a:solidFill>
                            <a:srgbClr val="FF0000"/>
                          </a:solidFill>
                        </a:rPr>
                        <a:t>+1</a:t>
                      </a:r>
                      <a:endParaRPr lang="en-GB" sz="900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21 </a:t>
                      </a:r>
                      <a:r>
                        <a:rPr lang="de-DE" sz="900" b="1" dirty="0">
                          <a:solidFill>
                            <a:srgbClr val="FF0000"/>
                          </a:solidFill>
                        </a:rPr>
                        <a:t>+1</a:t>
                      </a:r>
                      <a:endParaRPr lang="de-DE" sz="900" dirty="0"/>
                    </a:p>
                    <a:p>
                      <a:r>
                        <a:rPr lang="de-DE" sz="900" dirty="0"/>
                        <a:t>0 </a:t>
                      </a:r>
                      <a:r>
                        <a:rPr lang="de-DE" sz="900" b="1" dirty="0">
                          <a:solidFill>
                            <a:srgbClr val="FF0000"/>
                          </a:solidFill>
                        </a:rPr>
                        <a:t>+1</a:t>
                      </a:r>
                      <a:endParaRPr lang="en-GB" sz="900" dirty="0"/>
                    </a:p>
                  </a:txBody>
                  <a:tcPr marL="76200" marR="76200" marT="38100" marB="381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48580">
                <a:tc>
                  <a:txBody>
                    <a:bodyPr/>
                    <a:lstStyle/>
                    <a:p>
                      <a:pPr algn="ctr"/>
                      <a:r>
                        <a:rPr lang="en-GB" sz="900" u="none" strike="noStrike" dirty="0">
                          <a:effectLst/>
                        </a:rPr>
                        <a:t>gill-size</a:t>
                      </a:r>
                      <a:endParaRPr lang="en-GB" sz="900" dirty="0"/>
                    </a:p>
                  </a:txBody>
                  <a:tcPr marL="76200" marR="76200" marT="38100" marB="38100" vert="vert270" anchor="ctr"/>
                </a:tc>
                <a:tc>
                  <a:txBody>
                    <a:bodyPr/>
                    <a:lstStyle/>
                    <a:p>
                      <a:pPr marL="0" marR="0" indent="0" algn="l" defTabSz="91430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900" u="none" strike="noStrike" dirty="0">
                          <a:effectLst/>
                        </a:rPr>
                        <a:t>broad=b</a:t>
                      </a:r>
                      <a:br>
                        <a:rPr lang="en-GB" sz="900" u="none" strike="noStrike" dirty="0">
                          <a:effectLst/>
                        </a:rPr>
                      </a:br>
                      <a:r>
                        <a:rPr lang="en-GB" sz="900" u="none" strike="noStrike" dirty="0">
                          <a:effectLst/>
                        </a:rPr>
                        <a:t>narrow=n</a:t>
                      </a:r>
                      <a:endParaRPr lang="en-GB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64 </a:t>
                      </a:r>
                      <a:r>
                        <a:rPr lang="de-DE" sz="900" b="1" dirty="0">
                          <a:solidFill>
                            <a:srgbClr val="FF0000"/>
                          </a:solidFill>
                        </a:rPr>
                        <a:t>+1</a:t>
                      </a:r>
                      <a:endParaRPr lang="de-DE" sz="900" dirty="0"/>
                    </a:p>
                    <a:p>
                      <a:r>
                        <a:rPr lang="de-DE" sz="900" dirty="0"/>
                        <a:t>15 </a:t>
                      </a:r>
                      <a:r>
                        <a:rPr lang="de-DE" sz="900" b="1" dirty="0">
                          <a:solidFill>
                            <a:srgbClr val="FF0000"/>
                          </a:solidFill>
                        </a:rPr>
                        <a:t>+1</a:t>
                      </a:r>
                      <a:endParaRPr lang="en-GB" sz="900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0 </a:t>
                      </a:r>
                      <a:r>
                        <a:rPr lang="de-DE" sz="900" b="1" dirty="0">
                          <a:solidFill>
                            <a:srgbClr val="FF0000"/>
                          </a:solidFill>
                        </a:rPr>
                        <a:t>+1</a:t>
                      </a:r>
                      <a:endParaRPr lang="de-DE" sz="900" dirty="0"/>
                    </a:p>
                    <a:p>
                      <a:r>
                        <a:rPr lang="de-DE" sz="900" dirty="0"/>
                        <a:t>21 </a:t>
                      </a:r>
                      <a:r>
                        <a:rPr lang="de-DE" sz="900" b="1" dirty="0">
                          <a:solidFill>
                            <a:srgbClr val="FF0000"/>
                          </a:solidFill>
                        </a:rPr>
                        <a:t>+1</a:t>
                      </a:r>
                      <a:endParaRPr lang="en-GB" sz="900" dirty="0"/>
                    </a:p>
                  </a:txBody>
                  <a:tcPr marL="76200" marR="76200" marT="38100" marB="3810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74700">
                <a:tc>
                  <a:txBody>
                    <a:bodyPr/>
                    <a:lstStyle/>
                    <a:p>
                      <a:pPr marL="0" marR="0" indent="0" algn="ctr" defTabSz="91430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900" u="none" strike="noStrike" dirty="0">
                          <a:effectLst/>
                        </a:rPr>
                        <a:t>gill-</a:t>
                      </a:r>
                      <a:r>
                        <a:rPr lang="en-GB" sz="900" u="none" strike="noStrike" dirty="0" err="1">
                          <a:effectLst/>
                        </a:rPr>
                        <a:t>color</a:t>
                      </a:r>
                      <a:endParaRPr lang="en-GB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0" marR="76200" marT="38100" marB="38100" vert="vert27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u="none" strike="noStrike" dirty="0">
                          <a:effectLst/>
                        </a:rPr>
                        <a:t>black=k</a:t>
                      </a:r>
                      <a:br>
                        <a:rPr lang="en-GB" sz="900" u="none" strike="noStrike" dirty="0">
                          <a:effectLst/>
                        </a:rPr>
                      </a:br>
                      <a:r>
                        <a:rPr lang="en-GB" sz="900" u="none" strike="noStrike" dirty="0">
                          <a:effectLst/>
                        </a:rPr>
                        <a:t>brown=n</a:t>
                      </a:r>
                      <a:br>
                        <a:rPr lang="en-GB" sz="900" u="none" strike="noStrike" dirty="0">
                          <a:effectLst/>
                        </a:rPr>
                      </a:br>
                      <a:r>
                        <a:rPr lang="en-GB" sz="900" u="none" strike="noStrike" dirty="0" err="1">
                          <a:effectLst/>
                        </a:rPr>
                        <a:t>gray</a:t>
                      </a:r>
                      <a:r>
                        <a:rPr lang="en-GB" sz="900" u="none" strike="noStrike" dirty="0">
                          <a:effectLst/>
                        </a:rPr>
                        <a:t>=g</a:t>
                      </a:r>
                      <a:br>
                        <a:rPr lang="en-GB" sz="900" u="none" strike="noStrike" dirty="0">
                          <a:effectLst/>
                        </a:rPr>
                      </a:br>
                      <a:r>
                        <a:rPr lang="en-GB" sz="900" u="none" strike="noStrike" dirty="0">
                          <a:effectLst/>
                        </a:rPr>
                        <a:t>pink=p</a:t>
                      </a:r>
                      <a:br>
                        <a:rPr lang="en-GB" sz="900" u="none" strike="noStrike" dirty="0">
                          <a:effectLst/>
                        </a:rPr>
                      </a:br>
                      <a:r>
                        <a:rPr lang="en-GB" sz="900" u="none" strike="noStrike" dirty="0">
                          <a:effectLst/>
                        </a:rPr>
                        <a:t>white=w</a:t>
                      </a:r>
                      <a:endParaRPr lang="en-GB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20 </a:t>
                      </a:r>
                      <a:r>
                        <a:rPr lang="de-DE" sz="900" b="1" dirty="0">
                          <a:solidFill>
                            <a:srgbClr val="FF0000"/>
                          </a:solidFill>
                        </a:rPr>
                        <a:t>+1</a:t>
                      </a:r>
                      <a:endParaRPr lang="de-DE" sz="900" dirty="0"/>
                    </a:p>
                    <a:p>
                      <a:r>
                        <a:rPr lang="de-DE" sz="900" dirty="0"/>
                        <a:t>22 </a:t>
                      </a:r>
                      <a:r>
                        <a:rPr lang="de-DE" sz="900" b="1" dirty="0">
                          <a:solidFill>
                            <a:srgbClr val="FF0000"/>
                          </a:solidFill>
                        </a:rPr>
                        <a:t>+1</a:t>
                      </a:r>
                      <a:endParaRPr lang="de-DE" sz="900" dirty="0"/>
                    </a:p>
                    <a:p>
                      <a:r>
                        <a:rPr lang="de-DE" sz="900" dirty="0"/>
                        <a:t>10 </a:t>
                      </a:r>
                      <a:r>
                        <a:rPr lang="de-DE" sz="900" b="1" dirty="0">
                          <a:solidFill>
                            <a:srgbClr val="FF0000"/>
                          </a:solidFill>
                        </a:rPr>
                        <a:t>+1</a:t>
                      </a:r>
                      <a:endParaRPr lang="de-DE" sz="900" dirty="0"/>
                    </a:p>
                    <a:p>
                      <a:r>
                        <a:rPr lang="de-DE" sz="900" dirty="0"/>
                        <a:t>10 </a:t>
                      </a:r>
                      <a:r>
                        <a:rPr lang="de-DE" sz="900" b="1" dirty="0">
                          <a:solidFill>
                            <a:srgbClr val="FF0000"/>
                          </a:solidFill>
                        </a:rPr>
                        <a:t>+1</a:t>
                      </a:r>
                      <a:endParaRPr lang="de-DE" sz="900" dirty="0"/>
                    </a:p>
                    <a:p>
                      <a:r>
                        <a:rPr lang="de-DE" sz="900" dirty="0"/>
                        <a:t>17 </a:t>
                      </a:r>
                      <a:r>
                        <a:rPr lang="de-DE" sz="900" b="1" dirty="0">
                          <a:solidFill>
                            <a:srgbClr val="FF0000"/>
                          </a:solidFill>
                        </a:rPr>
                        <a:t>+1</a:t>
                      </a:r>
                      <a:endParaRPr lang="en-GB" sz="900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8 </a:t>
                      </a:r>
                      <a:r>
                        <a:rPr lang="de-DE" sz="900" b="1" dirty="0">
                          <a:solidFill>
                            <a:srgbClr val="FF0000"/>
                          </a:solidFill>
                        </a:rPr>
                        <a:t>+1</a:t>
                      </a:r>
                      <a:endParaRPr lang="de-DE" sz="900" dirty="0"/>
                    </a:p>
                    <a:p>
                      <a:r>
                        <a:rPr lang="de-DE" sz="900" dirty="0"/>
                        <a:t>6 </a:t>
                      </a:r>
                      <a:r>
                        <a:rPr lang="de-DE" sz="900" b="1" dirty="0">
                          <a:solidFill>
                            <a:srgbClr val="FF0000"/>
                          </a:solidFill>
                        </a:rPr>
                        <a:t>+1</a:t>
                      </a:r>
                      <a:endParaRPr lang="de-DE" sz="900" dirty="0"/>
                    </a:p>
                    <a:p>
                      <a:r>
                        <a:rPr lang="de-DE" sz="900" dirty="0"/>
                        <a:t>0 </a:t>
                      </a:r>
                      <a:r>
                        <a:rPr lang="de-DE" sz="900" b="1" dirty="0">
                          <a:solidFill>
                            <a:srgbClr val="FF0000"/>
                          </a:solidFill>
                        </a:rPr>
                        <a:t>+1</a:t>
                      </a:r>
                      <a:endParaRPr lang="de-DE" sz="900" dirty="0"/>
                    </a:p>
                    <a:p>
                      <a:r>
                        <a:rPr lang="de-DE" sz="900" dirty="0"/>
                        <a:t>3 </a:t>
                      </a:r>
                      <a:r>
                        <a:rPr lang="de-DE" sz="900" b="1" dirty="0">
                          <a:solidFill>
                            <a:srgbClr val="FF0000"/>
                          </a:solidFill>
                        </a:rPr>
                        <a:t>+1</a:t>
                      </a:r>
                      <a:endParaRPr lang="de-DE" sz="900" dirty="0"/>
                    </a:p>
                    <a:p>
                      <a:r>
                        <a:rPr lang="de-DE" sz="900" dirty="0"/>
                        <a:t>4 </a:t>
                      </a:r>
                      <a:r>
                        <a:rPr lang="de-DE" sz="900" b="1" dirty="0">
                          <a:solidFill>
                            <a:srgbClr val="FF0000"/>
                          </a:solidFill>
                        </a:rPr>
                        <a:t>+1</a:t>
                      </a:r>
                      <a:endParaRPr lang="en-GB" sz="900" dirty="0"/>
                    </a:p>
                  </a:txBody>
                  <a:tcPr marL="76200" marR="76200" marT="38100" marB="3810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774700">
                <a:tc>
                  <a:txBody>
                    <a:bodyPr/>
                    <a:lstStyle/>
                    <a:p>
                      <a:pPr marL="0" marR="0" indent="0" algn="ctr" defTabSz="91430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900" u="none" strike="noStrike" dirty="0">
                          <a:effectLst/>
                        </a:rPr>
                        <a:t>habitat</a:t>
                      </a:r>
                      <a:endParaRPr lang="en-GB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0" marR="76200" marT="38100" marB="38100" vert="vert27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u="none" strike="noStrike" dirty="0">
                          <a:effectLst/>
                        </a:rPr>
                        <a:t>grasses=g</a:t>
                      </a:r>
                      <a:br>
                        <a:rPr lang="en-US" sz="900" u="none" strike="noStrike" dirty="0">
                          <a:effectLst/>
                        </a:rPr>
                      </a:br>
                      <a:r>
                        <a:rPr lang="en-US" sz="900" u="none" strike="noStrike" dirty="0">
                          <a:effectLst/>
                        </a:rPr>
                        <a:t>meadows=m</a:t>
                      </a:r>
                      <a:br>
                        <a:rPr lang="en-US" sz="900" u="none" strike="noStrike" dirty="0">
                          <a:effectLst/>
                        </a:rPr>
                      </a:br>
                      <a:r>
                        <a:rPr lang="en-US" sz="900" u="none" strike="noStrike" dirty="0">
                          <a:effectLst/>
                        </a:rPr>
                        <a:t>paths=p</a:t>
                      </a:r>
                      <a:br>
                        <a:rPr lang="en-US" sz="900" u="none" strike="noStrike" dirty="0">
                          <a:effectLst/>
                        </a:rPr>
                      </a:br>
                      <a:r>
                        <a:rPr lang="en-US" sz="900" u="none" strike="noStrike" dirty="0">
                          <a:effectLst/>
                        </a:rPr>
                        <a:t>urban=u</a:t>
                      </a:r>
                      <a:br>
                        <a:rPr lang="en-US" sz="900" u="none" strike="noStrike" dirty="0">
                          <a:effectLst/>
                        </a:rPr>
                      </a:br>
                      <a:r>
                        <a:rPr lang="en-US" sz="900" u="none" strike="noStrike" dirty="0">
                          <a:effectLst/>
                        </a:rPr>
                        <a:t>woods=d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28 </a:t>
                      </a:r>
                      <a:r>
                        <a:rPr lang="de-DE" sz="900" b="1" dirty="0">
                          <a:solidFill>
                            <a:srgbClr val="FF0000"/>
                          </a:solidFill>
                        </a:rPr>
                        <a:t>+1</a:t>
                      </a:r>
                      <a:endParaRPr lang="de-DE" sz="900" dirty="0"/>
                    </a:p>
                    <a:p>
                      <a:r>
                        <a:rPr lang="de-DE" sz="900" dirty="0"/>
                        <a:t>28 </a:t>
                      </a:r>
                      <a:r>
                        <a:rPr lang="de-DE" sz="900" b="1" dirty="0">
                          <a:solidFill>
                            <a:srgbClr val="FF0000"/>
                          </a:solidFill>
                        </a:rPr>
                        <a:t>+1</a:t>
                      </a:r>
                      <a:endParaRPr lang="de-DE" sz="900" dirty="0"/>
                    </a:p>
                    <a:p>
                      <a:r>
                        <a:rPr lang="de-DE" sz="900" dirty="0"/>
                        <a:t>8 </a:t>
                      </a:r>
                      <a:r>
                        <a:rPr lang="de-DE" sz="900" b="1" dirty="0">
                          <a:solidFill>
                            <a:srgbClr val="FF0000"/>
                          </a:solidFill>
                        </a:rPr>
                        <a:t>+1</a:t>
                      </a:r>
                      <a:endParaRPr lang="de-DE" sz="900" dirty="0"/>
                    </a:p>
                    <a:p>
                      <a:r>
                        <a:rPr lang="de-DE" sz="900" dirty="0"/>
                        <a:t>7 </a:t>
                      </a:r>
                      <a:r>
                        <a:rPr lang="de-DE" sz="900" b="1" dirty="0">
                          <a:solidFill>
                            <a:srgbClr val="FF0000"/>
                          </a:solidFill>
                        </a:rPr>
                        <a:t>+1</a:t>
                      </a:r>
                      <a:endParaRPr lang="de-DE" sz="900" dirty="0"/>
                    </a:p>
                    <a:p>
                      <a:r>
                        <a:rPr lang="de-DE" sz="900" dirty="0"/>
                        <a:t>8 </a:t>
                      </a:r>
                      <a:r>
                        <a:rPr lang="de-DE" sz="900" b="1" dirty="0">
                          <a:solidFill>
                            <a:srgbClr val="FF0000"/>
                          </a:solidFill>
                        </a:rPr>
                        <a:t>+1</a:t>
                      </a:r>
                      <a:endParaRPr lang="en-GB" sz="900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8 </a:t>
                      </a:r>
                      <a:r>
                        <a:rPr lang="de-DE" sz="900" b="1" dirty="0">
                          <a:solidFill>
                            <a:srgbClr val="FF0000"/>
                          </a:solidFill>
                        </a:rPr>
                        <a:t>+1</a:t>
                      </a:r>
                      <a:endParaRPr lang="de-DE" sz="900" dirty="0"/>
                    </a:p>
                    <a:p>
                      <a:r>
                        <a:rPr lang="de-DE" sz="900" dirty="0"/>
                        <a:t>0 </a:t>
                      </a:r>
                      <a:r>
                        <a:rPr lang="de-DE" sz="900" b="1" dirty="0">
                          <a:solidFill>
                            <a:srgbClr val="FF0000"/>
                          </a:solidFill>
                        </a:rPr>
                        <a:t>+1</a:t>
                      </a:r>
                      <a:endParaRPr lang="de-DE" sz="900" dirty="0"/>
                    </a:p>
                    <a:p>
                      <a:r>
                        <a:rPr lang="de-DE" sz="900" dirty="0"/>
                        <a:t>0 </a:t>
                      </a:r>
                      <a:r>
                        <a:rPr lang="de-DE" sz="900" b="1" dirty="0">
                          <a:solidFill>
                            <a:srgbClr val="FF0000"/>
                          </a:solidFill>
                        </a:rPr>
                        <a:t>+1</a:t>
                      </a:r>
                      <a:endParaRPr lang="de-DE" sz="900" dirty="0"/>
                    </a:p>
                    <a:p>
                      <a:r>
                        <a:rPr lang="de-DE" sz="900" dirty="0"/>
                        <a:t>13 </a:t>
                      </a:r>
                      <a:r>
                        <a:rPr lang="de-DE" sz="900" b="1" dirty="0">
                          <a:solidFill>
                            <a:srgbClr val="FF0000"/>
                          </a:solidFill>
                        </a:rPr>
                        <a:t>+1</a:t>
                      </a:r>
                      <a:endParaRPr lang="de-DE" sz="900" dirty="0"/>
                    </a:p>
                    <a:p>
                      <a:r>
                        <a:rPr lang="de-DE" sz="900" dirty="0"/>
                        <a:t>0 </a:t>
                      </a:r>
                      <a:r>
                        <a:rPr lang="de-DE" sz="900" b="1" dirty="0">
                          <a:solidFill>
                            <a:srgbClr val="FF0000"/>
                          </a:solidFill>
                        </a:rPr>
                        <a:t>+1</a:t>
                      </a:r>
                      <a:endParaRPr lang="en-GB" sz="900" dirty="0"/>
                    </a:p>
                  </a:txBody>
                  <a:tcPr marL="76200" marR="76200" marT="38100" marB="3810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1502834" y="2097815"/>
          <a:ext cx="2759604" cy="500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158920" imgH="393480" progId="Equation.3">
                  <p:embed/>
                </p:oleObj>
              </mc:Choice>
              <mc:Fallback>
                <p:oleObj name="Equation" r:id="rId2" imgW="2158920" imgH="393480" progId="Equation.3">
                  <p:embed/>
                  <p:pic>
                    <p:nvPicPr>
                      <p:cNvPr id="4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02834" y="2097815"/>
                        <a:ext cx="2759604" cy="500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/>
        </p:nvGraphicFramePr>
        <p:xfrm>
          <a:off x="1502834" y="2716940"/>
          <a:ext cx="2124604" cy="500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663560" imgH="393480" progId="Equation.3">
                  <p:embed/>
                </p:oleObj>
              </mc:Choice>
              <mc:Fallback>
                <p:oleObj name="Equation" r:id="rId4" imgW="1663560" imgH="393480" progId="Equation.3">
                  <p:embed/>
                  <p:pic>
                    <p:nvPicPr>
                      <p:cNvPr id="5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02834" y="2716940"/>
                        <a:ext cx="2124604" cy="500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/>
        </p:nvGraphicFramePr>
        <p:xfrm>
          <a:off x="1502834" y="3317544"/>
          <a:ext cx="2467239" cy="500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930320" imgH="393480" progId="Equation.3">
                  <p:embed/>
                </p:oleObj>
              </mc:Choice>
              <mc:Fallback>
                <p:oleObj name="Equation" r:id="rId6" imgW="1930320" imgH="393480" progId="Equation.3">
                  <p:embed/>
                  <p:pic>
                    <p:nvPicPr>
                      <p:cNvPr id="6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02834" y="3317544"/>
                        <a:ext cx="2467239" cy="500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ounded Rectangle 2"/>
          <p:cNvSpPr/>
          <p:nvPr/>
        </p:nvSpPr>
        <p:spPr>
          <a:xfrm>
            <a:off x="938496" y="37187"/>
            <a:ext cx="1740193" cy="308355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70" dirty="0"/>
              <a:t>Example</a:t>
            </a:r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52E9D603-9282-E647-80CC-0DB76BC0C29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/>
              <a:t>Steffen Staab, Universität Stuttgart, @ststaab, https://www.ipvs.uni-stuttgart.de/departments/ac/</a:t>
            </a: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D974111B-1816-9E46-ABE0-859D6C32ADA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BECD02-1E3F-4E4B-93EF-F431C7D276AE}" type="slidenum">
              <a:rPr lang="en-US" noProof="0" smtClean="0"/>
              <a:pPr/>
              <a:t>36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8042323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1587" y="1057300"/>
            <a:ext cx="4740527" cy="1140127"/>
          </a:xfrm>
        </p:spPr>
        <p:txBody>
          <a:bodyPr>
            <a:normAutofit/>
          </a:bodyPr>
          <a:lstStyle/>
          <a:p>
            <a:r>
              <a:rPr lang="en-GB" noProof="0" dirty="0"/>
              <a:t>Mushroom: </a:t>
            </a:r>
            <a:r>
              <a:rPr lang="en-GB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 = (</a:t>
            </a:r>
            <a:r>
              <a:rPr lang="en-GB" noProof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f,y,w,t,c,n,p,g</a:t>
            </a:r>
            <a:r>
              <a:rPr lang="en-GB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n-GB" noProof="0" dirty="0"/>
              <a:t>Category: poisonous:</a:t>
            </a:r>
          </a:p>
          <a:p>
            <a:pPr lvl="1">
              <a:lnSpc>
                <a:spcPct val="90000"/>
              </a:lnSpc>
            </a:pPr>
            <a:endParaRPr lang="en-GB" sz="1667" noProof="0" dirty="0"/>
          </a:p>
          <a:p>
            <a:pPr lvl="1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Example: Classification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671900" y="4837720"/>
            <a:ext cx="1800200" cy="600067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70" dirty="0">
                <a:solidFill>
                  <a:schemeClr val="tx2"/>
                </a:solidFill>
                <a:latin typeface="Times New Roman"/>
                <a:cs typeface="Times New Roman"/>
              </a:rPr>
              <a:t>P(poisonous|o) =</a:t>
            </a:r>
            <a:br>
              <a:rPr lang="de-DE" sz="1170" dirty="0">
                <a:solidFill>
                  <a:schemeClr val="tx2"/>
                </a:solidFill>
                <a:latin typeface="Times New Roman"/>
                <a:cs typeface="Times New Roman"/>
              </a:rPr>
            </a:br>
            <a:r>
              <a:rPr lang="de-DE" sz="1170" dirty="0">
                <a:solidFill>
                  <a:schemeClr val="tx2"/>
                </a:solidFill>
                <a:latin typeface="Times New Roman"/>
                <a:cs typeface="Times New Roman"/>
              </a:rPr>
              <a:t>0.000247</a:t>
            </a:r>
            <a:endParaRPr lang="en-GB" sz="1170" dirty="0">
              <a:solidFill>
                <a:schemeClr val="tx2"/>
              </a:solidFill>
              <a:latin typeface="Times New Roman"/>
              <a:cs typeface="Times New Roman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5588348" y="499480"/>
          <a:ext cx="2644060" cy="4998313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4200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38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0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8008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15900">
                <a:tc gridSpan="2">
                  <a:txBody>
                    <a:bodyPr/>
                    <a:lstStyle/>
                    <a:p>
                      <a:pPr algn="ctr"/>
                      <a:r>
                        <a:rPr lang="de-DE" sz="900" dirty="0"/>
                        <a:t>Feature</a:t>
                      </a:r>
                      <a:endParaRPr lang="en-GB" sz="900" dirty="0"/>
                    </a:p>
                  </a:txBody>
                  <a:tcPr marL="76200" marR="76200" marT="38100" marB="38100" anchor="ctr"/>
                </a:tc>
                <a:tc hMerge="1">
                  <a:txBody>
                    <a:bodyPr/>
                    <a:lstStyle/>
                    <a:p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dirty="0"/>
                        <a:t>Edible</a:t>
                      </a:r>
                      <a:endParaRPr lang="en-GB" sz="900" dirty="0"/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dirty="0"/>
                        <a:t>Poisonous</a:t>
                      </a:r>
                      <a:endParaRPr lang="en-GB" sz="900" dirty="0"/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5000">
                <a:tc>
                  <a:txBody>
                    <a:bodyPr/>
                    <a:lstStyle/>
                    <a:p>
                      <a:pPr marL="0" marR="0" indent="0" algn="ctr" defTabSz="91430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900" u="none" strike="noStrike" dirty="0">
                          <a:effectLst/>
                        </a:rPr>
                        <a:t>cap-shape</a:t>
                      </a:r>
                      <a:endParaRPr lang="en-GB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0" marR="76200" marT="38100" marB="38100" vert="vert27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u="none" strike="noStrike" dirty="0">
                          <a:effectLst/>
                        </a:rPr>
                        <a:t>bell=b</a:t>
                      </a:r>
                      <a:br>
                        <a:rPr lang="en-US" sz="900" u="none" strike="noStrike" dirty="0">
                          <a:effectLst/>
                        </a:rPr>
                      </a:br>
                      <a:r>
                        <a:rPr lang="en-US" sz="900" u="none" strike="noStrike" dirty="0">
                          <a:effectLst/>
                        </a:rPr>
                        <a:t>convex=x</a:t>
                      </a:r>
                      <a:br>
                        <a:rPr lang="en-US" sz="900" u="none" strike="noStrike" dirty="0">
                          <a:effectLst/>
                        </a:rPr>
                      </a:br>
                      <a:r>
                        <a:rPr lang="en-US" sz="900" u="none" strike="noStrike" dirty="0">
                          <a:effectLst/>
                        </a:rPr>
                        <a:t>flat=f</a:t>
                      </a:r>
                      <a:br>
                        <a:rPr lang="en-US" sz="900" u="none" strike="noStrike" dirty="0">
                          <a:effectLst/>
                        </a:rPr>
                      </a:br>
                      <a:r>
                        <a:rPr lang="en-US" sz="900" u="none" strike="noStrike" dirty="0">
                          <a:effectLst/>
                        </a:rPr>
                        <a:t>sunken=s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29 </a:t>
                      </a:r>
                      <a:r>
                        <a:rPr lang="de-DE" sz="900" b="1" dirty="0">
                          <a:solidFill>
                            <a:srgbClr val="FF0000"/>
                          </a:solidFill>
                        </a:rPr>
                        <a:t>+1</a:t>
                      </a:r>
                      <a:endParaRPr lang="de-DE" sz="900" dirty="0"/>
                    </a:p>
                    <a:p>
                      <a:r>
                        <a:rPr lang="de-DE" sz="900" dirty="0"/>
                        <a:t>34 </a:t>
                      </a:r>
                      <a:r>
                        <a:rPr lang="de-DE" sz="900" b="1" dirty="0">
                          <a:solidFill>
                            <a:srgbClr val="FF0000"/>
                          </a:solidFill>
                        </a:rPr>
                        <a:t>+1</a:t>
                      </a:r>
                      <a:endParaRPr lang="de-DE" sz="900" dirty="0"/>
                    </a:p>
                    <a:p>
                      <a:r>
                        <a:rPr lang="de-DE" sz="900" dirty="0"/>
                        <a:t>13 </a:t>
                      </a:r>
                      <a:r>
                        <a:rPr lang="de-DE" sz="900" b="1" dirty="0">
                          <a:solidFill>
                            <a:srgbClr val="FF0000"/>
                          </a:solidFill>
                        </a:rPr>
                        <a:t>+1</a:t>
                      </a:r>
                      <a:endParaRPr lang="de-DE" sz="900" dirty="0"/>
                    </a:p>
                    <a:p>
                      <a:r>
                        <a:rPr lang="de-DE" sz="900" dirty="0"/>
                        <a:t>3 </a:t>
                      </a:r>
                      <a:r>
                        <a:rPr lang="de-DE" sz="900" b="1" dirty="0">
                          <a:solidFill>
                            <a:srgbClr val="FF0000"/>
                          </a:solidFill>
                        </a:rPr>
                        <a:t>+1</a:t>
                      </a:r>
                      <a:endParaRPr lang="en-GB" sz="900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0 </a:t>
                      </a:r>
                      <a:r>
                        <a:rPr lang="de-DE" sz="900" b="1" dirty="0">
                          <a:solidFill>
                            <a:srgbClr val="FF0000"/>
                          </a:solidFill>
                        </a:rPr>
                        <a:t>+1</a:t>
                      </a:r>
                      <a:endParaRPr lang="de-DE" sz="900" dirty="0"/>
                    </a:p>
                    <a:p>
                      <a:r>
                        <a:rPr lang="de-DE" sz="900" dirty="0"/>
                        <a:t>20 </a:t>
                      </a:r>
                      <a:r>
                        <a:rPr lang="de-DE" sz="900" b="1" dirty="0">
                          <a:solidFill>
                            <a:srgbClr val="FF0000"/>
                          </a:solidFill>
                        </a:rPr>
                        <a:t>+1</a:t>
                      </a:r>
                      <a:endParaRPr lang="de-DE" sz="900" dirty="0"/>
                    </a:p>
                    <a:p>
                      <a:r>
                        <a:rPr lang="de-DE" sz="900" dirty="0"/>
                        <a:t>1 </a:t>
                      </a:r>
                      <a:r>
                        <a:rPr lang="de-DE" sz="900" b="1" dirty="0">
                          <a:solidFill>
                            <a:srgbClr val="FF0000"/>
                          </a:solidFill>
                        </a:rPr>
                        <a:t>+1</a:t>
                      </a:r>
                      <a:endParaRPr lang="de-DE" sz="900" dirty="0"/>
                    </a:p>
                    <a:p>
                      <a:r>
                        <a:rPr lang="de-DE" sz="900" dirty="0"/>
                        <a:t>0 </a:t>
                      </a:r>
                      <a:r>
                        <a:rPr lang="de-DE" sz="900" b="1" dirty="0">
                          <a:solidFill>
                            <a:srgbClr val="FF0000"/>
                          </a:solidFill>
                        </a:rPr>
                        <a:t>+1</a:t>
                      </a:r>
                      <a:endParaRPr lang="en-GB" sz="900" dirty="0"/>
                    </a:p>
                  </a:txBody>
                  <a:tcPr marL="76200" marR="76200" marT="38100" marB="381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pPr marL="0" marR="0" indent="0" algn="ctr" defTabSz="91430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900" u="none" strike="noStrike" dirty="0">
                          <a:effectLst/>
                        </a:rPr>
                        <a:t>cap-surface</a:t>
                      </a:r>
                      <a:endParaRPr lang="en-GB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0" marR="76200" marT="38100" marB="38100" vert="vert27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u="none" strike="noStrike" dirty="0">
                          <a:effectLst/>
                        </a:rPr>
                        <a:t>fibrous=f</a:t>
                      </a:r>
                      <a:br>
                        <a:rPr lang="en-GB" sz="900" u="none" strike="noStrike" dirty="0">
                          <a:effectLst/>
                        </a:rPr>
                      </a:br>
                      <a:r>
                        <a:rPr lang="en-GB" sz="900" u="none" strike="noStrike" dirty="0">
                          <a:effectLst/>
                        </a:rPr>
                        <a:t>scaly=y</a:t>
                      </a:r>
                      <a:br>
                        <a:rPr lang="en-GB" sz="900" u="none" strike="noStrike" dirty="0">
                          <a:effectLst/>
                        </a:rPr>
                      </a:br>
                      <a:r>
                        <a:rPr lang="en-GB" sz="900" u="none" strike="noStrike" dirty="0">
                          <a:effectLst/>
                        </a:rPr>
                        <a:t>smooth=s</a:t>
                      </a:r>
                      <a:endParaRPr lang="en-GB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14 </a:t>
                      </a:r>
                      <a:r>
                        <a:rPr lang="de-DE" sz="900" b="1" dirty="0">
                          <a:solidFill>
                            <a:srgbClr val="FF0000"/>
                          </a:solidFill>
                        </a:rPr>
                        <a:t>+1</a:t>
                      </a:r>
                      <a:endParaRPr lang="de-DE" sz="900" dirty="0"/>
                    </a:p>
                    <a:p>
                      <a:r>
                        <a:rPr lang="de-DE" sz="900" dirty="0"/>
                        <a:t>36 </a:t>
                      </a:r>
                      <a:r>
                        <a:rPr lang="de-DE" sz="900" b="1" dirty="0">
                          <a:solidFill>
                            <a:srgbClr val="FF0000"/>
                          </a:solidFill>
                        </a:rPr>
                        <a:t>+1</a:t>
                      </a:r>
                      <a:endParaRPr lang="de-DE" sz="900" dirty="0"/>
                    </a:p>
                    <a:p>
                      <a:r>
                        <a:rPr lang="de-DE" sz="900" dirty="0"/>
                        <a:t>29 </a:t>
                      </a:r>
                      <a:r>
                        <a:rPr lang="de-DE" sz="900" b="1" dirty="0">
                          <a:solidFill>
                            <a:srgbClr val="FF0000"/>
                          </a:solidFill>
                        </a:rPr>
                        <a:t>+1</a:t>
                      </a:r>
                      <a:endParaRPr lang="en-GB" sz="900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0 </a:t>
                      </a:r>
                      <a:r>
                        <a:rPr lang="de-DE" sz="900" b="1" dirty="0">
                          <a:solidFill>
                            <a:srgbClr val="FF0000"/>
                          </a:solidFill>
                        </a:rPr>
                        <a:t>+1</a:t>
                      </a:r>
                      <a:endParaRPr lang="de-DE" sz="900" dirty="0"/>
                    </a:p>
                    <a:p>
                      <a:r>
                        <a:rPr lang="de-DE" sz="900" dirty="0"/>
                        <a:t>13 </a:t>
                      </a:r>
                      <a:r>
                        <a:rPr lang="de-DE" sz="900" b="1" dirty="0">
                          <a:solidFill>
                            <a:srgbClr val="FF0000"/>
                          </a:solidFill>
                        </a:rPr>
                        <a:t>+1</a:t>
                      </a:r>
                      <a:endParaRPr lang="de-DE" sz="900" dirty="0"/>
                    </a:p>
                    <a:p>
                      <a:r>
                        <a:rPr lang="de-DE" sz="900" dirty="0"/>
                        <a:t>8 </a:t>
                      </a:r>
                      <a:r>
                        <a:rPr lang="de-DE" sz="900" b="1" dirty="0">
                          <a:solidFill>
                            <a:srgbClr val="FF0000"/>
                          </a:solidFill>
                        </a:rPr>
                        <a:t>+1</a:t>
                      </a:r>
                      <a:endParaRPr lang="en-GB" sz="900" dirty="0"/>
                    </a:p>
                  </a:txBody>
                  <a:tcPr marL="76200" marR="76200" marT="38100" marB="381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5000">
                <a:tc>
                  <a:txBody>
                    <a:bodyPr/>
                    <a:lstStyle/>
                    <a:p>
                      <a:pPr marL="0" marR="0" indent="0" algn="ctr" defTabSz="91430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900" u="none" strike="noStrike" dirty="0">
                          <a:effectLst/>
                        </a:rPr>
                        <a:t>cap-</a:t>
                      </a:r>
                      <a:r>
                        <a:rPr lang="en-GB" sz="900" u="none" strike="noStrike" dirty="0" err="1">
                          <a:effectLst/>
                        </a:rPr>
                        <a:t>color</a:t>
                      </a:r>
                      <a:endParaRPr lang="en-GB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0" marR="76200" marT="38100" marB="38100" vert="vert27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u="none" strike="noStrike" dirty="0">
                          <a:effectLst/>
                        </a:rPr>
                        <a:t>brown=n</a:t>
                      </a:r>
                      <a:br>
                        <a:rPr lang="en-GB" sz="900" u="none" strike="noStrike" dirty="0">
                          <a:effectLst/>
                        </a:rPr>
                      </a:br>
                      <a:r>
                        <a:rPr lang="en-GB" sz="900" u="none" strike="noStrike" dirty="0" err="1">
                          <a:effectLst/>
                        </a:rPr>
                        <a:t>gray</a:t>
                      </a:r>
                      <a:r>
                        <a:rPr lang="en-GB" sz="900" u="none" strike="noStrike" dirty="0">
                          <a:effectLst/>
                        </a:rPr>
                        <a:t>=g</a:t>
                      </a:r>
                      <a:br>
                        <a:rPr lang="en-GB" sz="900" u="none" strike="noStrike" dirty="0">
                          <a:effectLst/>
                        </a:rPr>
                      </a:br>
                      <a:r>
                        <a:rPr lang="en-GB" sz="900" u="none" strike="noStrike" dirty="0">
                          <a:effectLst/>
                        </a:rPr>
                        <a:t>white=w</a:t>
                      </a:r>
                      <a:br>
                        <a:rPr lang="en-GB" sz="900" u="none" strike="noStrike" dirty="0">
                          <a:effectLst/>
                        </a:rPr>
                      </a:br>
                      <a:r>
                        <a:rPr lang="en-GB" sz="900" u="none" strike="noStrike" dirty="0">
                          <a:effectLst/>
                        </a:rPr>
                        <a:t>yellow=y</a:t>
                      </a:r>
                      <a:endParaRPr lang="en-GB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12 </a:t>
                      </a:r>
                      <a:r>
                        <a:rPr lang="de-DE" sz="900" b="1" dirty="0">
                          <a:solidFill>
                            <a:srgbClr val="FF0000"/>
                          </a:solidFill>
                        </a:rPr>
                        <a:t>+1</a:t>
                      </a:r>
                      <a:endParaRPr lang="de-DE" sz="900" dirty="0"/>
                    </a:p>
                    <a:p>
                      <a:r>
                        <a:rPr lang="de-DE" sz="900" dirty="0"/>
                        <a:t>7 </a:t>
                      </a:r>
                      <a:r>
                        <a:rPr lang="de-DE" sz="900" b="1" dirty="0">
                          <a:solidFill>
                            <a:srgbClr val="FF0000"/>
                          </a:solidFill>
                        </a:rPr>
                        <a:t>+1</a:t>
                      </a:r>
                      <a:endParaRPr lang="de-DE" sz="900" dirty="0"/>
                    </a:p>
                    <a:p>
                      <a:r>
                        <a:rPr lang="de-DE" sz="900" dirty="0"/>
                        <a:t>19 </a:t>
                      </a:r>
                      <a:r>
                        <a:rPr lang="de-DE" sz="900" b="1" dirty="0">
                          <a:solidFill>
                            <a:srgbClr val="FF0000"/>
                          </a:solidFill>
                        </a:rPr>
                        <a:t>+1</a:t>
                      </a:r>
                      <a:endParaRPr lang="de-DE" sz="900" dirty="0"/>
                    </a:p>
                    <a:p>
                      <a:r>
                        <a:rPr lang="de-DE" sz="900" dirty="0"/>
                        <a:t>41 </a:t>
                      </a:r>
                      <a:r>
                        <a:rPr lang="de-DE" sz="900" b="1" dirty="0">
                          <a:solidFill>
                            <a:srgbClr val="FF0000"/>
                          </a:solidFill>
                        </a:rPr>
                        <a:t>+1</a:t>
                      </a:r>
                      <a:endParaRPr lang="en-GB" sz="900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9 </a:t>
                      </a:r>
                      <a:r>
                        <a:rPr lang="de-DE" sz="900" b="1" dirty="0">
                          <a:solidFill>
                            <a:srgbClr val="FF0000"/>
                          </a:solidFill>
                        </a:rPr>
                        <a:t>+1</a:t>
                      </a:r>
                      <a:endParaRPr lang="de-DE" sz="900" dirty="0"/>
                    </a:p>
                    <a:p>
                      <a:r>
                        <a:rPr lang="de-DE" sz="900" dirty="0"/>
                        <a:t>0 </a:t>
                      </a:r>
                      <a:r>
                        <a:rPr lang="de-DE" sz="900" b="1" dirty="0">
                          <a:solidFill>
                            <a:srgbClr val="FF0000"/>
                          </a:solidFill>
                        </a:rPr>
                        <a:t>+1</a:t>
                      </a:r>
                      <a:endParaRPr lang="de-DE" sz="900" dirty="0"/>
                    </a:p>
                    <a:p>
                      <a:r>
                        <a:rPr lang="de-DE" sz="900" dirty="0"/>
                        <a:t>12 </a:t>
                      </a:r>
                      <a:r>
                        <a:rPr lang="de-DE" sz="900" b="1" dirty="0">
                          <a:solidFill>
                            <a:srgbClr val="FF0000"/>
                          </a:solidFill>
                        </a:rPr>
                        <a:t>+1</a:t>
                      </a:r>
                      <a:endParaRPr lang="de-DE" sz="900" dirty="0"/>
                    </a:p>
                    <a:p>
                      <a:r>
                        <a:rPr lang="de-DE" sz="900" dirty="0"/>
                        <a:t>0 </a:t>
                      </a:r>
                      <a:r>
                        <a:rPr lang="de-DE" sz="900" b="1" dirty="0">
                          <a:solidFill>
                            <a:srgbClr val="FF0000"/>
                          </a:solidFill>
                        </a:rPr>
                        <a:t>+1</a:t>
                      </a:r>
                      <a:endParaRPr lang="en-GB" sz="900" dirty="0"/>
                    </a:p>
                  </a:txBody>
                  <a:tcPr marL="76200" marR="76200" marT="38100" marB="381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9080">
                <a:tc>
                  <a:txBody>
                    <a:bodyPr/>
                    <a:lstStyle/>
                    <a:p>
                      <a:pPr algn="ctr"/>
                      <a:r>
                        <a:rPr lang="en-GB" sz="900" u="none" strike="noStrike" dirty="0">
                          <a:effectLst/>
                        </a:rPr>
                        <a:t>bruises</a:t>
                      </a:r>
                      <a:endParaRPr lang="en-GB" sz="900" dirty="0"/>
                    </a:p>
                  </a:txBody>
                  <a:tcPr marL="76200" marR="76200" marT="38100" marB="38100" vert="vert270" anchor="ctr"/>
                </a:tc>
                <a:tc>
                  <a:txBody>
                    <a:bodyPr/>
                    <a:lstStyle/>
                    <a:p>
                      <a:pPr marL="0" marR="0" indent="0" algn="l" defTabSz="91430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900" u="none" strike="noStrike" dirty="0">
                          <a:effectLst/>
                        </a:rPr>
                        <a:t>bruises=t</a:t>
                      </a:r>
                      <a:br>
                        <a:rPr lang="en-GB" sz="900" u="none" strike="noStrike" dirty="0">
                          <a:effectLst/>
                        </a:rPr>
                      </a:br>
                      <a:r>
                        <a:rPr lang="en-GB" sz="900" u="none" strike="noStrike" dirty="0">
                          <a:effectLst/>
                        </a:rPr>
                        <a:t>no=f</a:t>
                      </a:r>
                      <a:endParaRPr lang="en-GB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66 </a:t>
                      </a:r>
                      <a:r>
                        <a:rPr lang="de-DE" sz="900" b="1" dirty="0">
                          <a:solidFill>
                            <a:srgbClr val="FF0000"/>
                          </a:solidFill>
                        </a:rPr>
                        <a:t>+1</a:t>
                      </a:r>
                      <a:endParaRPr lang="de-DE" sz="900" dirty="0"/>
                    </a:p>
                    <a:p>
                      <a:r>
                        <a:rPr lang="de-DE" sz="900" dirty="0"/>
                        <a:t>13 </a:t>
                      </a:r>
                      <a:r>
                        <a:rPr lang="de-DE" sz="900" b="1" dirty="0">
                          <a:solidFill>
                            <a:srgbClr val="FF0000"/>
                          </a:solidFill>
                        </a:rPr>
                        <a:t>+1</a:t>
                      </a:r>
                      <a:endParaRPr lang="en-GB" sz="900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21 </a:t>
                      </a:r>
                      <a:r>
                        <a:rPr lang="de-DE" sz="900" b="1" dirty="0">
                          <a:solidFill>
                            <a:srgbClr val="FF0000"/>
                          </a:solidFill>
                        </a:rPr>
                        <a:t>+1</a:t>
                      </a:r>
                      <a:endParaRPr lang="de-DE" sz="900" dirty="0"/>
                    </a:p>
                    <a:p>
                      <a:r>
                        <a:rPr lang="de-DE" sz="900" dirty="0"/>
                        <a:t>0 </a:t>
                      </a:r>
                      <a:r>
                        <a:rPr lang="de-DE" sz="900" b="1" dirty="0">
                          <a:solidFill>
                            <a:srgbClr val="FF0000"/>
                          </a:solidFill>
                        </a:rPr>
                        <a:t>+1</a:t>
                      </a:r>
                      <a:endParaRPr lang="en-GB" sz="900" dirty="0"/>
                    </a:p>
                  </a:txBody>
                  <a:tcPr marL="76200" marR="76200" marT="38100" marB="381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0053">
                <a:tc>
                  <a:txBody>
                    <a:bodyPr/>
                    <a:lstStyle/>
                    <a:p>
                      <a:pPr marL="0" marR="0" indent="0" algn="ctr" defTabSz="91430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900" u="none" strike="noStrike" dirty="0">
                          <a:effectLst/>
                        </a:rPr>
                        <a:t>gill-spacing</a:t>
                      </a:r>
                      <a:endParaRPr lang="en-GB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0" marR="76200" marT="38100" marB="38100" vert="vert27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u="none" strike="noStrike" dirty="0">
                          <a:effectLst/>
                        </a:rPr>
                        <a:t>close=c</a:t>
                      </a:r>
                      <a:br>
                        <a:rPr lang="en-GB" sz="900" u="none" strike="noStrike" dirty="0">
                          <a:effectLst/>
                        </a:rPr>
                      </a:br>
                      <a:r>
                        <a:rPr lang="en-GB" sz="900" u="none" strike="noStrike" dirty="0">
                          <a:effectLst/>
                        </a:rPr>
                        <a:t>crowded=w</a:t>
                      </a:r>
                      <a:endParaRPr lang="en-GB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65 </a:t>
                      </a:r>
                      <a:r>
                        <a:rPr lang="de-DE" sz="900" b="1" dirty="0">
                          <a:solidFill>
                            <a:srgbClr val="FF0000"/>
                          </a:solidFill>
                        </a:rPr>
                        <a:t>+1</a:t>
                      </a:r>
                      <a:endParaRPr lang="de-DE" sz="900" dirty="0"/>
                    </a:p>
                    <a:p>
                      <a:r>
                        <a:rPr lang="de-DE" sz="900" dirty="0"/>
                        <a:t>14 </a:t>
                      </a:r>
                      <a:r>
                        <a:rPr lang="de-DE" sz="900" b="1" dirty="0">
                          <a:solidFill>
                            <a:srgbClr val="FF0000"/>
                          </a:solidFill>
                        </a:rPr>
                        <a:t>+1</a:t>
                      </a:r>
                      <a:endParaRPr lang="en-GB" sz="900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21 </a:t>
                      </a:r>
                      <a:r>
                        <a:rPr lang="de-DE" sz="900" b="1" dirty="0">
                          <a:solidFill>
                            <a:srgbClr val="FF0000"/>
                          </a:solidFill>
                        </a:rPr>
                        <a:t>+1</a:t>
                      </a:r>
                      <a:endParaRPr lang="de-DE" sz="900" dirty="0"/>
                    </a:p>
                    <a:p>
                      <a:r>
                        <a:rPr lang="de-DE" sz="900" dirty="0"/>
                        <a:t>0 </a:t>
                      </a:r>
                      <a:r>
                        <a:rPr lang="de-DE" sz="900" b="1" dirty="0">
                          <a:solidFill>
                            <a:srgbClr val="FF0000"/>
                          </a:solidFill>
                        </a:rPr>
                        <a:t>+1</a:t>
                      </a:r>
                      <a:endParaRPr lang="en-GB" sz="900" dirty="0"/>
                    </a:p>
                  </a:txBody>
                  <a:tcPr marL="76200" marR="76200" marT="38100" marB="381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48580">
                <a:tc>
                  <a:txBody>
                    <a:bodyPr/>
                    <a:lstStyle/>
                    <a:p>
                      <a:pPr algn="ctr"/>
                      <a:r>
                        <a:rPr lang="en-GB" sz="900" u="none" strike="noStrike" dirty="0">
                          <a:effectLst/>
                        </a:rPr>
                        <a:t>gill-size</a:t>
                      </a:r>
                      <a:endParaRPr lang="en-GB" sz="900" dirty="0"/>
                    </a:p>
                  </a:txBody>
                  <a:tcPr marL="76200" marR="76200" marT="38100" marB="38100" vert="vert270" anchor="ctr"/>
                </a:tc>
                <a:tc>
                  <a:txBody>
                    <a:bodyPr/>
                    <a:lstStyle/>
                    <a:p>
                      <a:pPr marL="0" marR="0" indent="0" algn="l" defTabSz="91430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900" u="none" strike="noStrike" dirty="0">
                          <a:effectLst/>
                        </a:rPr>
                        <a:t>broad=b</a:t>
                      </a:r>
                      <a:br>
                        <a:rPr lang="en-GB" sz="900" u="none" strike="noStrike" dirty="0">
                          <a:effectLst/>
                        </a:rPr>
                      </a:br>
                      <a:r>
                        <a:rPr lang="en-GB" sz="900" u="none" strike="noStrike" dirty="0">
                          <a:effectLst/>
                        </a:rPr>
                        <a:t>narrow=n</a:t>
                      </a:r>
                      <a:endParaRPr lang="en-GB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64 </a:t>
                      </a:r>
                      <a:r>
                        <a:rPr lang="de-DE" sz="900" b="1" dirty="0">
                          <a:solidFill>
                            <a:srgbClr val="FF0000"/>
                          </a:solidFill>
                        </a:rPr>
                        <a:t>+1</a:t>
                      </a:r>
                      <a:endParaRPr lang="de-DE" sz="900" dirty="0"/>
                    </a:p>
                    <a:p>
                      <a:r>
                        <a:rPr lang="de-DE" sz="900" dirty="0"/>
                        <a:t>15 </a:t>
                      </a:r>
                      <a:r>
                        <a:rPr lang="de-DE" sz="900" b="1" dirty="0">
                          <a:solidFill>
                            <a:srgbClr val="FF0000"/>
                          </a:solidFill>
                        </a:rPr>
                        <a:t>+1</a:t>
                      </a:r>
                      <a:endParaRPr lang="en-GB" sz="900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0 </a:t>
                      </a:r>
                      <a:r>
                        <a:rPr lang="de-DE" sz="900" b="1" dirty="0">
                          <a:solidFill>
                            <a:srgbClr val="FF0000"/>
                          </a:solidFill>
                        </a:rPr>
                        <a:t>+1</a:t>
                      </a:r>
                      <a:endParaRPr lang="de-DE" sz="900" dirty="0"/>
                    </a:p>
                    <a:p>
                      <a:r>
                        <a:rPr lang="de-DE" sz="900" dirty="0"/>
                        <a:t>21 </a:t>
                      </a:r>
                      <a:r>
                        <a:rPr lang="de-DE" sz="900" b="1" dirty="0">
                          <a:solidFill>
                            <a:srgbClr val="FF0000"/>
                          </a:solidFill>
                        </a:rPr>
                        <a:t>+1</a:t>
                      </a:r>
                      <a:endParaRPr lang="en-GB" sz="900" dirty="0"/>
                    </a:p>
                  </a:txBody>
                  <a:tcPr marL="76200" marR="76200" marT="38100" marB="3810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74700">
                <a:tc>
                  <a:txBody>
                    <a:bodyPr/>
                    <a:lstStyle/>
                    <a:p>
                      <a:pPr marL="0" marR="0" indent="0" algn="ctr" defTabSz="91430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900" u="none" strike="noStrike" dirty="0">
                          <a:effectLst/>
                        </a:rPr>
                        <a:t>gill-</a:t>
                      </a:r>
                      <a:r>
                        <a:rPr lang="en-GB" sz="900" u="none" strike="noStrike" dirty="0" err="1">
                          <a:effectLst/>
                        </a:rPr>
                        <a:t>color</a:t>
                      </a:r>
                      <a:endParaRPr lang="en-GB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0" marR="76200" marT="38100" marB="38100" vert="vert27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u="none" strike="noStrike" dirty="0">
                          <a:effectLst/>
                        </a:rPr>
                        <a:t>black=k</a:t>
                      </a:r>
                      <a:br>
                        <a:rPr lang="en-GB" sz="900" u="none" strike="noStrike" dirty="0">
                          <a:effectLst/>
                        </a:rPr>
                      </a:br>
                      <a:r>
                        <a:rPr lang="en-GB" sz="900" u="none" strike="noStrike" dirty="0">
                          <a:effectLst/>
                        </a:rPr>
                        <a:t>brown=n</a:t>
                      </a:r>
                      <a:br>
                        <a:rPr lang="en-GB" sz="900" u="none" strike="noStrike" dirty="0">
                          <a:effectLst/>
                        </a:rPr>
                      </a:br>
                      <a:r>
                        <a:rPr lang="en-GB" sz="900" u="none" strike="noStrike" dirty="0" err="1">
                          <a:effectLst/>
                        </a:rPr>
                        <a:t>gray</a:t>
                      </a:r>
                      <a:r>
                        <a:rPr lang="en-GB" sz="900" u="none" strike="noStrike" dirty="0">
                          <a:effectLst/>
                        </a:rPr>
                        <a:t>=g</a:t>
                      </a:r>
                      <a:br>
                        <a:rPr lang="en-GB" sz="900" u="none" strike="noStrike" dirty="0">
                          <a:effectLst/>
                        </a:rPr>
                      </a:br>
                      <a:r>
                        <a:rPr lang="en-GB" sz="900" u="none" strike="noStrike" dirty="0">
                          <a:effectLst/>
                        </a:rPr>
                        <a:t>pink=p</a:t>
                      </a:r>
                      <a:br>
                        <a:rPr lang="en-GB" sz="900" u="none" strike="noStrike" dirty="0">
                          <a:effectLst/>
                        </a:rPr>
                      </a:br>
                      <a:r>
                        <a:rPr lang="en-GB" sz="900" u="none" strike="noStrike" dirty="0">
                          <a:effectLst/>
                        </a:rPr>
                        <a:t>white=w</a:t>
                      </a:r>
                      <a:endParaRPr lang="en-GB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20 </a:t>
                      </a:r>
                      <a:r>
                        <a:rPr lang="de-DE" sz="900" b="1" dirty="0">
                          <a:solidFill>
                            <a:srgbClr val="FF0000"/>
                          </a:solidFill>
                        </a:rPr>
                        <a:t>+1</a:t>
                      </a:r>
                      <a:endParaRPr lang="de-DE" sz="900" dirty="0"/>
                    </a:p>
                    <a:p>
                      <a:r>
                        <a:rPr lang="de-DE" sz="900" dirty="0"/>
                        <a:t>22 </a:t>
                      </a:r>
                      <a:r>
                        <a:rPr lang="de-DE" sz="900" b="1" dirty="0">
                          <a:solidFill>
                            <a:srgbClr val="FF0000"/>
                          </a:solidFill>
                        </a:rPr>
                        <a:t>+1</a:t>
                      </a:r>
                      <a:endParaRPr lang="de-DE" sz="900" dirty="0"/>
                    </a:p>
                    <a:p>
                      <a:r>
                        <a:rPr lang="de-DE" sz="900" dirty="0"/>
                        <a:t>10 </a:t>
                      </a:r>
                      <a:r>
                        <a:rPr lang="de-DE" sz="900" b="1" dirty="0">
                          <a:solidFill>
                            <a:srgbClr val="FF0000"/>
                          </a:solidFill>
                        </a:rPr>
                        <a:t>+1</a:t>
                      </a:r>
                      <a:endParaRPr lang="de-DE" sz="900" dirty="0"/>
                    </a:p>
                    <a:p>
                      <a:r>
                        <a:rPr lang="de-DE" sz="900" dirty="0"/>
                        <a:t>10 </a:t>
                      </a:r>
                      <a:r>
                        <a:rPr lang="de-DE" sz="900" b="1" dirty="0">
                          <a:solidFill>
                            <a:srgbClr val="FF0000"/>
                          </a:solidFill>
                        </a:rPr>
                        <a:t>+1</a:t>
                      </a:r>
                      <a:endParaRPr lang="de-DE" sz="900" dirty="0"/>
                    </a:p>
                    <a:p>
                      <a:r>
                        <a:rPr lang="de-DE" sz="900" dirty="0"/>
                        <a:t>17 </a:t>
                      </a:r>
                      <a:r>
                        <a:rPr lang="de-DE" sz="900" b="1" dirty="0">
                          <a:solidFill>
                            <a:srgbClr val="FF0000"/>
                          </a:solidFill>
                        </a:rPr>
                        <a:t>+1</a:t>
                      </a:r>
                      <a:endParaRPr lang="en-GB" sz="900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8 </a:t>
                      </a:r>
                      <a:r>
                        <a:rPr lang="de-DE" sz="900" b="1" dirty="0">
                          <a:solidFill>
                            <a:srgbClr val="FF0000"/>
                          </a:solidFill>
                        </a:rPr>
                        <a:t>+1</a:t>
                      </a:r>
                      <a:endParaRPr lang="de-DE" sz="900" dirty="0"/>
                    </a:p>
                    <a:p>
                      <a:r>
                        <a:rPr lang="de-DE" sz="900" dirty="0"/>
                        <a:t>6 </a:t>
                      </a:r>
                      <a:r>
                        <a:rPr lang="de-DE" sz="900" b="1" dirty="0">
                          <a:solidFill>
                            <a:srgbClr val="FF0000"/>
                          </a:solidFill>
                        </a:rPr>
                        <a:t>+1</a:t>
                      </a:r>
                      <a:endParaRPr lang="de-DE" sz="900" dirty="0"/>
                    </a:p>
                    <a:p>
                      <a:r>
                        <a:rPr lang="de-DE" sz="900" dirty="0"/>
                        <a:t>0 </a:t>
                      </a:r>
                      <a:r>
                        <a:rPr lang="de-DE" sz="900" b="1" dirty="0">
                          <a:solidFill>
                            <a:srgbClr val="FF0000"/>
                          </a:solidFill>
                        </a:rPr>
                        <a:t>+1</a:t>
                      </a:r>
                      <a:endParaRPr lang="de-DE" sz="900" dirty="0"/>
                    </a:p>
                    <a:p>
                      <a:r>
                        <a:rPr lang="de-DE" sz="900" dirty="0"/>
                        <a:t>3 </a:t>
                      </a:r>
                      <a:r>
                        <a:rPr lang="de-DE" sz="900" b="1" dirty="0">
                          <a:solidFill>
                            <a:srgbClr val="FF0000"/>
                          </a:solidFill>
                        </a:rPr>
                        <a:t>+1</a:t>
                      </a:r>
                      <a:endParaRPr lang="de-DE" sz="900" dirty="0"/>
                    </a:p>
                    <a:p>
                      <a:r>
                        <a:rPr lang="de-DE" sz="900" dirty="0"/>
                        <a:t>4 </a:t>
                      </a:r>
                      <a:r>
                        <a:rPr lang="de-DE" sz="900" b="1" dirty="0">
                          <a:solidFill>
                            <a:srgbClr val="FF0000"/>
                          </a:solidFill>
                        </a:rPr>
                        <a:t>+1</a:t>
                      </a:r>
                      <a:endParaRPr lang="en-GB" sz="900" dirty="0"/>
                    </a:p>
                  </a:txBody>
                  <a:tcPr marL="76200" marR="76200" marT="38100" marB="3810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774700">
                <a:tc>
                  <a:txBody>
                    <a:bodyPr/>
                    <a:lstStyle/>
                    <a:p>
                      <a:pPr marL="0" marR="0" indent="0" algn="ctr" defTabSz="91430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900" u="none" strike="noStrike" dirty="0">
                          <a:effectLst/>
                        </a:rPr>
                        <a:t>habitat</a:t>
                      </a:r>
                      <a:endParaRPr lang="en-GB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0" marR="76200" marT="38100" marB="38100" vert="vert27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u="none" strike="noStrike" dirty="0">
                          <a:effectLst/>
                        </a:rPr>
                        <a:t>grasses=g</a:t>
                      </a:r>
                      <a:br>
                        <a:rPr lang="en-US" sz="900" u="none" strike="noStrike" dirty="0">
                          <a:effectLst/>
                        </a:rPr>
                      </a:br>
                      <a:r>
                        <a:rPr lang="en-US" sz="900" u="none" strike="noStrike" dirty="0">
                          <a:effectLst/>
                        </a:rPr>
                        <a:t>meadows=m</a:t>
                      </a:r>
                      <a:br>
                        <a:rPr lang="en-US" sz="900" u="none" strike="noStrike" dirty="0">
                          <a:effectLst/>
                        </a:rPr>
                      </a:br>
                      <a:r>
                        <a:rPr lang="en-US" sz="900" u="none" strike="noStrike" dirty="0">
                          <a:effectLst/>
                        </a:rPr>
                        <a:t>paths=p</a:t>
                      </a:r>
                      <a:br>
                        <a:rPr lang="en-US" sz="900" u="none" strike="noStrike" dirty="0">
                          <a:effectLst/>
                        </a:rPr>
                      </a:br>
                      <a:r>
                        <a:rPr lang="en-US" sz="900" u="none" strike="noStrike" dirty="0">
                          <a:effectLst/>
                        </a:rPr>
                        <a:t>urban=u</a:t>
                      </a:r>
                      <a:br>
                        <a:rPr lang="en-US" sz="900" u="none" strike="noStrike" dirty="0">
                          <a:effectLst/>
                        </a:rPr>
                      </a:br>
                      <a:r>
                        <a:rPr lang="en-US" sz="900" u="none" strike="noStrike" dirty="0">
                          <a:effectLst/>
                        </a:rPr>
                        <a:t>woods=d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28 </a:t>
                      </a:r>
                      <a:r>
                        <a:rPr lang="de-DE" sz="900" b="1" dirty="0">
                          <a:solidFill>
                            <a:srgbClr val="FF0000"/>
                          </a:solidFill>
                        </a:rPr>
                        <a:t>+1</a:t>
                      </a:r>
                      <a:endParaRPr lang="de-DE" sz="900" dirty="0"/>
                    </a:p>
                    <a:p>
                      <a:r>
                        <a:rPr lang="de-DE" sz="900" dirty="0"/>
                        <a:t>28 </a:t>
                      </a:r>
                      <a:r>
                        <a:rPr lang="de-DE" sz="900" b="1" dirty="0">
                          <a:solidFill>
                            <a:srgbClr val="FF0000"/>
                          </a:solidFill>
                        </a:rPr>
                        <a:t>+1</a:t>
                      </a:r>
                      <a:endParaRPr lang="de-DE" sz="900" dirty="0"/>
                    </a:p>
                    <a:p>
                      <a:r>
                        <a:rPr lang="de-DE" sz="900" dirty="0"/>
                        <a:t>8 </a:t>
                      </a:r>
                      <a:r>
                        <a:rPr lang="de-DE" sz="900" b="1" dirty="0">
                          <a:solidFill>
                            <a:srgbClr val="FF0000"/>
                          </a:solidFill>
                        </a:rPr>
                        <a:t>+1</a:t>
                      </a:r>
                      <a:endParaRPr lang="de-DE" sz="900" dirty="0"/>
                    </a:p>
                    <a:p>
                      <a:r>
                        <a:rPr lang="de-DE" sz="900" dirty="0"/>
                        <a:t>7 </a:t>
                      </a:r>
                      <a:r>
                        <a:rPr lang="de-DE" sz="900" b="1" dirty="0">
                          <a:solidFill>
                            <a:srgbClr val="FF0000"/>
                          </a:solidFill>
                        </a:rPr>
                        <a:t>+1</a:t>
                      </a:r>
                      <a:endParaRPr lang="de-DE" sz="900" dirty="0"/>
                    </a:p>
                    <a:p>
                      <a:r>
                        <a:rPr lang="de-DE" sz="900" dirty="0"/>
                        <a:t>8 </a:t>
                      </a:r>
                      <a:r>
                        <a:rPr lang="de-DE" sz="900" b="1" dirty="0">
                          <a:solidFill>
                            <a:srgbClr val="FF0000"/>
                          </a:solidFill>
                        </a:rPr>
                        <a:t>+1</a:t>
                      </a:r>
                      <a:endParaRPr lang="en-GB" sz="900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8 </a:t>
                      </a:r>
                      <a:r>
                        <a:rPr lang="de-DE" sz="900" b="1" dirty="0">
                          <a:solidFill>
                            <a:srgbClr val="FF0000"/>
                          </a:solidFill>
                        </a:rPr>
                        <a:t>+1</a:t>
                      </a:r>
                      <a:endParaRPr lang="de-DE" sz="900" dirty="0"/>
                    </a:p>
                    <a:p>
                      <a:r>
                        <a:rPr lang="de-DE" sz="900" dirty="0"/>
                        <a:t>0 </a:t>
                      </a:r>
                      <a:r>
                        <a:rPr lang="de-DE" sz="900" b="1" dirty="0">
                          <a:solidFill>
                            <a:srgbClr val="FF0000"/>
                          </a:solidFill>
                        </a:rPr>
                        <a:t>+1</a:t>
                      </a:r>
                      <a:endParaRPr lang="de-DE" sz="900" dirty="0"/>
                    </a:p>
                    <a:p>
                      <a:r>
                        <a:rPr lang="de-DE" sz="900" dirty="0"/>
                        <a:t>0 </a:t>
                      </a:r>
                      <a:r>
                        <a:rPr lang="de-DE" sz="900" b="1" dirty="0">
                          <a:solidFill>
                            <a:srgbClr val="FF0000"/>
                          </a:solidFill>
                        </a:rPr>
                        <a:t>+1</a:t>
                      </a:r>
                      <a:endParaRPr lang="de-DE" sz="900" dirty="0"/>
                    </a:p>
                    <a:p>
                      <a:r>
                        <a:rPr lang="de-DE" sz="900" dirty="0"/>
                        <a:t>13 </a:t>
                      </a:r>
                      <a:r>
                        <a:rPr lang="de-DE" sz="900" b="1" dirty="0">
                          <a:solidFill>
                            <a:srgbClr val="FF0000"/>
                          </a:solidFill>
                        </a:rPr>
                        <a:t>+1</a:t>
                      </a:r>
                      <a:endParaRPr lang="de-DE" sz="900" dirty="0"/>
                    </a:p>
                    <a:p>
                      <a:r>
                        <a:rPr lang="de-DE" sz="900" dirty="0"/>
                        <a:t>0 </a:t>
                      </a:r>
                      <a:r>
                        <a:rPr lang="de-DE" sz="900" b="1" dirty="0">
                          <a:solidFill>
                            <a:srgbClr val="FF0000"/>
                          </a:solidFill>
                        </a:rPr>
                        <a:t>+1</a:t>
                      </a:r>
                      <a:endParaRPr lang="en-GB" sz="900" dirty="0"/>
                    </a:p>
                  </a:txBody>
                  <a:tcPr marL="76200" marR="76200" marT="38100" marB="3810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7" name="Rounded Rectangle 2"/>
          <p:cNvSpPr/>
          <p:nvPr/>
        </p:nvSpPr>
        <p:spPr>
          <a:xfrm>
            <a:off x="938496" y="37187"/>
            <a:ext cx="1740193" cy="308355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70" dirty="0"/>
              <a:t>Example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1183522" y="1957400"/>
          <a:ext cx="2248352" cy="34903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349360" imgH="3670200" progId="Equation.3">
                  <p:embed/>
                </p:oleObj>
              </mc:Choice>
              <mc:Fallback>
                <p:oleObj name="Equation" r:id="rId2" imgW="2349360" imgH="3670200" progId="Equation.3">
                  <p:embed/>
                  <p:pic>
                    <p:nvPicPr>
                      <p:cNvPr id="4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3522" y="1957400"/>
                        <a:ext cx="2248352" cy="349039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FE2B69DE-EE4C-5B4C-AC27-EB97AF25720C}"/>
                  </a:ext>
                </a:extLst>
              </p:cNvPr>
              <p:cNvSpPr txBox="1"/>
              <p:nvPr/>
            </p:nvSpPr>
            <p:spPr>
              <a:xfrm>
                <a:off x="3131840" y="2737487"/>
                <a:ext cx="360040" cy="38048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sz="1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000" i="1">
                              <a:latin typeface="Cambria Math" panose="02040503050406030204" pitchFamily="18" charset="0"/>
                            </a:rPr>
                            <m:t>14</m:t>
                          </m:r>
                        </m:num>
                        <m:den>
                          <m:r>
                            <a:rPr lang="de-DE" sz="1000" i="1">
                              <a:latin typeface="Cambria Math" panose="02040503050406030204" pitchFamily="18" charset="0"/>
                            </a:rPr>
                            <m:t>24</m:t>
                          </m:r>
                        </m:den>
                      </m:f>
                    </m:oMath>
                  </m:oMathPara>
                </a14:m>
                <a:endParaRPr lang="de-DE" sz="1000" dirty="0"/>
              </a:p>
            </p:txBody>
          </p:sp>
        </mc:Choice>
        <mc:Fallback xmlns="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FE2B69DE-EE4C-5B4C-AC27-EB97AF2572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1840" y="2737487"/>
                <a:ext cx="360040" cy="38048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8968C63A-734E-9243-8ECE-749FB099B12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/>
              <a:t>Steffen Staab, Universität Stuttgart, @ststaab, https://www.ipvs.uni-stuttgart.de/departments/ac/</a:t>
            </a: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0FF4CDB8-D65F-FD42-8DC0-6DBF49331B2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BECD02-1E3F-4E4B-93EF-F431C7D276AE}" type="slidenum">
              <a:rPr lang="en-US" noProof="0" smtClean="0"/>
              <a:pPr/>
              <a:t>37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088215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Example: Classification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671900" y="4837720"/>
            <a:ext cx="1800200" cy="600067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70" dirty="0">
                <a:solidFill>
                  <a:schemeClr val="tx2"/>
                </a:solidFill>
                <a:latin typeface="Times New Roman"/>
                <a:cs typeface="Times New Roman"/>
              </a:rPr>
              <a:t>P(edible|o) =</a:t>
            </a:r>
            <a:br>
              <a:rPr lang="de-DE" sz="1170" dirty="0">
                <a:solidFill>
                  <a:schemeClr val="tx2"/>
                </a:solidFill>
                <a:latin typeface="Times New Roman"/>
                <a:cs typeface="Times New Roman"/>
              </a:rPr>
            </a:br>
            <a:r>
              <a:rPr lang="de-DE" sz="1170" dirty="0">
                <a:solidFill>
                  <a:schemeClr val="tx2"/>
                </a:solidFill>
                <a:latin typeface="Times New Roman"/>
                <a:cs typeface="Times New Roman"/>
              </a:rPr>
              <a:t>0.000087</a:t>
            </a:r>
            <a:endParaRPr lang="en-GB" sz="1170" dirty="0">
              <a:solidFill>
                <a:schemeClr val="tx2"/>
              </a:solidFill>
              <a:latin typeface="Times New Roman"/>
              <a:cs typeface="Times New Roman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5588348" y="499480"/>
          <a:ext cx="2644060" cy="4998313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4200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38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0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8008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15900">
                <a:tc gridSpan="2">
                  <a:txBody>
                    <a:bodyPr/>
                    <a:lstStyle/>
                    <a:p>
                      <a:pPr algn="ctr"/>
                      <a:r>
                        <a:rPr lang="de-DE" sz="900" dirty="0"/>
                        <a:t>Feature</a:t>
                      </a:r>
                      <a:endParaRPr lang="en-GB" sz="900" dirty="0"/>
                    </a:p>
                  </a:txBody>
                  <a:tcPr marL="76200" marR="76200" marT="38100" marB="38100" anchor="ctr"/>
                </a:tc>
                <a:tc hMerge="1">
                  <a:txBody>
                    <a:bodyPr/>
                    <a:lstStyle/>
                    <a:p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dirty="0"/>
                        <a:t>Edible</a:t>
                      </a:r>
                      <a:endParaRPr lang="en-GB" sz="900" dirty="0"/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dirty="0"/>
                        <a:t>Poisonous</a:t>
                      </a:r>
                      <a:endParaRPr lang="en-GB" sz="900" dirty="0"/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5000">
                <a:tc>
                  <a:txBody>
                    <a:bodyPr/>
                    <a:lstStyle/>
                    <a:p>
                      <a:pPr marL="0" marR="0" indent="0" algn="ctr" defTabSz="91430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900" u="none" strike="noStrike" dirty="0">
                          <a:effectLst/>
                        </a:rPr>
                        <a:t>cap-shape</a:t>
                      </a:r>
                      <a:endParaRPr lang="en-GB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0" marR="76200" marT="38100" marB="38100" vert="vert27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u="none" strike="noStrike" dirty="0">
                          <a:effectLst/>
                        </a:rPr>
                        <a:t>bell=b</a:t>
                      </a:r>
                      <a:br>
                        <a:rPr lang="en-US" sz="900" u="none" strike="noStrike" dirty="0">
                          <a:effectLst/>
                        </a:rPr>
                      </a:br>
                      <a:r>
                        <a:rPr lang="en-US" sz="900" u="none" strike="noStrike" dirty="0">
                          <a:effectLst/>
                        </a:rPr>
                        <a:t>convex=x</a:t>
                      </a:r>
                      <a:br>
                        <a:rPr lang="en-US" sz="900" u="none" strike="noStrike" dirty="0">
                          <a:effectLst/>
                        </a:rPr>
                      </a:br>
                      <a:r>
                        <a:rPr lang="en-US" sz="900" u="none" strike="noStrike" dirty="0">
                          <a:effectLst/>
                        </a:rPr>
                        <a:t>flat=f</a:t>
                      </a:r>
                      <a:br>
                        <a:rPr lang="en-US" sz="900" u="none" strike="noStrike" dirty="0">
                          <a:effectLst/>
                        </a:rPr>
                      </a:br>
                      <a:r>
                        <a:rPr lang="en-US" sz="900" u="none" strike="noStrike" dirty="0">
                          <a:effectLst/>
                        </a:rPr>
                        <a:t>sunken=s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29 </a:t>
                      </a:r>
                      <a:r>
                        <a:rPr lang="de-DE" sz="900" b="1" dirty="0">
                          <a:solidFill>
                            <a:srgbClr val="FF0000"/>
                          </a:solidFill>
                        </a:rPr>
                        <a:t>+1</a:t>
                      </a:r>
                      <a:endParaRPr lang="de-DE" sz="900" dirty="0"/>
                    </a:p>
                    <a:p>
                      <a:r>
                        <a:rPr lang="de-DE" sz="900" dirty="0"/>
                        <a:t>34 </a:t>
                      </a:r>
                      <a:r>
                        <a:rPr lang="de-DE" sz="900" b="1" dirty="0">
                          <a:solidFill>
                            <a:srgbClr val="FF0000"/>
                          </a:solidFill>
                        </a:rPr>
                        <a:t>+1</a:t>
                      </a:r>
                      <a:endParaRPr lang="de-DE" sz="900" dirty="0"/>
                    </a:p>
                    <a:p>
                      <a:r>
                        <a:rPr lang="de-DE" sz="900" dirty="0"/>
                        <a:t>13 </a:t>
                      </a:r>
                      <a:r>
                        <a:rPr lang="de-DE" sz="900" b="1" dirty="0">
                          <a:solidFill>
                            <a:srgbClr val="FF0000"/>
                          </a:solidFill>
                        </a:rPr>
                        <a:t>+1</a:t>
                      </a:r>
                      <a:endParaRPr lang="de-DE" sz="900" dirty="0"/>
                    </a:p>
                    <a:p>
                      <a:r>
                        <a:rPr lang="de-DE" sz="900" dirty="0"/>
                        <a:t>3 </a:t>
                      </a:r>
                      <a:r>
                        <a:rPr lang="de-DE" sz="900" b="1" dirty="0">
                          <a:solidFill>
                            <a:srgbClr val="FF0000"/>
                          </a:solidFill>
                        </a:rPr>
                        <a:t>+1</a:t>
                      </a:r>
                      <a:endParaRPr lang="en-GB" sz="900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0 </a:t>
                      </a:r>
                      <a:r>
                        <a:rPr lang="de-DE" sz="900" b="1" dirty="0">
                          <a:solidFill>
                            <a:srgbClr val="FF0000"/>
                          </a:solidFill>
                        </a:rPr>
                        <a:t>+1</a:t>
                      </a:r>
                      <a:endParaRPr lang="de-DE" sz="900" dirty="0"/>
                    </a:p>
                    <a:p>
                      <a:r>
                        <a:rPr lang="de-DE" sz="900" dirty="0"/>
                        <a:t>20 </a:t>
                      </a:r>
                      <a:r>
                        <a:rPr lang="de-DE" sz="900" b="1" dirty="0">
                          <a:solidFill>
                            <a:srgbClr val="FF0000"/>
                          </a:solidFill>
                        </a:rPr>
                        <a:t>+1</a:t>
                      </a:r>
                      <a:endParaRPr lang="de-DE" sz="900" dirty="0"/>
                    </a:p>
                    <a:p>
                      <a:r>
                        <a:rPr lang="de-DE" sz="900" dirty="0"/>
                        <a:t>1 </a:t>
                      </a:r>
                      <a:r>
                        <a:rPr lang="de-DE" sz="900" b="1" dirty="0">
                          <a:solidFill>
                            <a:srgbClr val="FF0000"/>
                          </a:solidFill>
                        </a:rPr>
                        <a:t>+1</a:t>
                      </a:r>
                      <a:endParaRPr lang="de-DE" sz="900" dirty="0"/>
                    </a:p>
                    <a:p>
                      <a:r>
                        <a:rPr lang="de-DE" sz="900" dirty="0"/>
                        <a:t>0 </a:t>
                      </a:r>
                      <a:r>
                        <a:rPr lang="de-DE" sz="900" b="1" dirty="0">
                          <a:solidFill>
                            <a:srgbClr val="FF0000"/>
                          </a:solidFill>
                        </a:rPr>
                        <a:t>+1</a:t>
                      </a:r>
                      <a:endParaRPr lang="en-GB" sz="900" dirty="0"/>
                    </a:p>
                  </a:txBody>
                  <a:tcPr marL="76200" marR="76200" marT="38100" marB="381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pPr marL="0" marR="0" indent="0" algn="ctr" defTabSz="91430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900" u="none" strike="noStrike" dirty="0">
                          <a:effectLst/>
                        </a:rPr>
                        <a:t>cap-surface</a:t>
                      </a:r>
                      <a:endParaRPr lang="en-GB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0" marR="76200" marT="38100" marB="38100" vert="vert27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u="none" strike="noStrike" dirty="0">
                          <a:effectLst/>
                        </a:rPr>
                        <a:t>fibrous=f</a:t>
                      </a:r>
                      <a:br>
                        <a:rPr lang="en-GB" sz="900" u="none" strike="noStrike" dirty="0">
                          <a:effectLst/>
                        </a:rPr>
                      </a:br>
                      <a:r>
                        <a:rPr lang="en-GB" sz="900" u="none" strike="noStrike" dirty="0">
                          <a:effectLst/>
                        </a:rPr>
                        <a:t>scaly=y</a:t>
                      </a:r>
                      <a:br>
                        <a:rPr lang="en-GB" sz="900" u="none" strike="noStrike" dirty="0">
                          <a:effectLst/>
                        </a:rPr>
                      </a:br>
                      <a:r>
                        <a:rPr lang="en-GB" sz="900" u="none" strike="noStrike" dirty="0">
                          <a:effectLst/>
                        </a:rPr>
                        <a:t>smooth=s</a:t>
                      </a:r>
                      <a:endParaRPr lang="en-GB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14 </a:t>
                      </a:r>
                      <a:r>
                        <a:rPr lang="de-DE" sz="900" b="1" dirty="0">
                          <a:solidFill>
                            <a:srgbClr val="FF0000"/>
                          </a:solidFill>
                        </a:rPr>
                        <a:t>+1</a:t>
                      </a:r>
                      <a:endParaRPr lang="de-DE" sz="900" dirty="0"/>
                    </a:p>
                    <a:p>
                      <a:r>
                        <a:rPr lang="de-DE" sz="900" dirty="0"/>
                        <a:t>36 </a:t>
                      </a:r>
                      <a:r>
                        <a:rPr lang="de-DE" sz="900" b="1" dirty="0">
                          <a:solidFill>
                            <a:srgbClr val="FF0000"/>
                          </a:solidFill>
                        </a:rPr>
                        <a:t>+1</a:t>
                      </a:r>
                      <a:endParaRPr lang="de-DE" sz="900" dirty="0"/>
                    </a:p>
                    <a:p>
                      <a:r>
                        <a:rPr lang="de-DE" sz="900" dirty="0"/>
                        <a:t>29 </a:t>
                      </a:r>
                      <a:r>
                        <a:rPr lang="de-DE" sz="900" b="1" dirty="0">
                          <a:solidFill>
                            <a:srgbClr val="FF0000"/>
                          </a:solidFill>
                        </a:rPr>
                        <a:t>+1</a:t>
                      </a:r>
                      <a:endParaRPr lang="en-GB" sz="900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0 </a:t>
                      </a:r>
                      <a:r>
                        <a:rPr lang="de-DE" sz="900" b="1" dirty="0">
                          <a:solidFill>
                            <a:srgbClr val="FF0000"/>
                          </a:solidFill>
                        </a:rPr>
                        <a:t>+1</a:t>
                      </a:r>
                      <a:endParaRPr lang="de-DE" sz="900" dirty="0"/>
                    </a:p>
                    <a:p>
                      <a:r>
                        <a:rPr lang="de-DE" sz="900" dirty="0"/>
                        <a:t>13 </a:t>
                      </a:r>
                      <a:r>
                        <a:rPr lang="de-DE" sz="900" b="1" dirty="0">
                          <a:solidFill>
                            <a:srgbClr val="FF0000"/>
                          </a:solidFill>
                        </a:rPr>
                        <a:t>+1</a:t>
                      </a:r>
                      <a:endParaRPr lang="de-DE" sz="900" dirty="0"/>
                    </a:p>
                    <a:p>
                      <a:r>
                        <a:rPr lang="de-DE" sz="900" dirty="0"/>
                        <a:t>8 </a:t>
                      </a:r>
                      <a:r>
                        <a:rPr lang="de-DE" sz="900" b="1" dirty="0">
                          <a:solidFill>
                            <a:srgbClr val="FF0000"/>
                          </a:solidFill>
                        </a:rPr>
                        <a:t>+1</a:t>
                      </a:r>
                      <a:endParaRPr lang="en-GB" sz="900" dirty="0"/>
                    </a:p>
                  </a:txBody>
                  <a:tcPr marL="76200" marR="76200" marT="38100" marB="381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5000">
                <a:tc>
                  <a:txBody>
                    <a:bodyPr/>
                    <a:lstStyle/>
                    <a:p>
                      <a:pPr marL="0" marR="0" indent="0" algn="ctr" defTabSz="91430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900" u="none" strike="noStrike" dirty="0">
                          <a:effectLst/>
                        </a:rPr>
                        <a:t>cap-</a:t>
                      </a:r>
                      <a:r>
                        <a:rPr lang="en-GB" sz="900" u="none" strike="noStrike" dirty="0" err="1">
                          <a:effectLst/>
                        </a:rPr>
                        <a:t>color</a:t>
                      </a:r>
                      <a:endParaRPr lang="en-GB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0" marR="76200" marT="38100" marB="38100" vert="vert27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u="none" strike="noStrike" dirty="0">
                          <a:effectLst/>
                        </a:rPr>
                        <a:t>brown=n</a:t>
                      </a:r>
                      <a:br>
                        <a:rPr lang="en-GB" sz="900" u="none" strike="noStrike" dirty="0">
                          <a:effectLst/>
                        </a:rPr>
                      </a:br>
                      <a:r>
                        <a:rPr lang="en-GB" sz="900" u="none" strike="noStrike" dirty="0" err="1">
                          <a:effectLst/>
                        </a:rPr>
                        <a:t>gray</a:t>
                      </a:r>
                      <a:r>
                        <a:rPr lang="en-GB" sz="900" u="none" strike="noStrike" dirty="0">
                          <a:effectLst/>
                        </a:rPr>
                        <a:t>=g</a:t>
                      </a:r>
                      <a:br>
                        <a:rPr lang="en-GB" sz="900" u="none" strike="noStrike" dirty="0">
                          <a:effectLst/>
                        </a:rPr>
                      </a:br>
                      <a:r>
                        <a:rPr lang="en-GB" sz="900" u="none" strike="noStrike" dirty="0">
                          <a:effectLst/>
                        </a:rPr>
                        <a:t>white=w</a:t>
                      </a:r>
                      <a:br>
                        <a:rPr lang="en-GB" sz="900" u="none" strike="noStrike" dirty="0">
                          <a:effectLst/>
                        </a:rPr>
                      </a:br>
                      <a:r>
                        <a:rPr lang="en-GB" sz="900" u="none" strike="noStrike" dirty="0">
                          <a:effectLst/>
                        </a:rPr>
                        <a:t>yellow=y</a:t>
                      </a:r>
                      <a:endParaRPr lang="en-GB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12 </a:t>
                      </a:r>
                      <a:r>
                        <a:rPr lang="de-DE" sz="900" b="1" dirty="0">
                          <a:solidFill>
                            <a:srgbClr val="FF0000"/>
                          </a:solidFill>
                        </a:rPr>
                        <a:t>+1</a:t>
                      </a:r>
                      <a:endParaRPr lang="de-DE" sz="900" dirty="0"/>
                    </a:p>
                    <a:p>
                      <a:r>
                        <a:rPr lang="de-DE" sz="900" dirty="0"/>
                        <a:t>7 </a:t>
                      </a:r>
                      <a:r>
                        <a:rPr lang="de-DE" sz="900" b="1" dirty="0">
                          <a:solidFill>
                            <a:srgbClr val="FF0000"/>
                          </a:solidFill>
                        </a:rPr>
                        <a:t>+1</a:t>
                      </a:r>
                      <a:endParaRPr lang="de-DE" sz="900" dirty="0"/>
                    </a:p>
                    <a:p>
                      <a:r>
                        <a:rPr lang="de-DE" sz="900" dirty="0"/>
                        <a:t>19 </a:t>
                      </a:r>
                      <a:r>
                        <a:rPr lang="de-DE" sz="900" b="1" dirty="0">
                          <a:solidFill>
                            <a:srgbClr val="FF0000"/>
                          </a:solidFill>
                        </a:rPr>
                        <a:t>+1</a:t>
                      </a:r>
                      <a:endParaRPr lang="de-DE" sz="900" dirty="0"/>
                    </a:p>
                    <a:p>
                      <a:r>
                        <a:rPr lang="de-DE" sz="900" dirty="0"/>
                        <a:t>41 </a:t>
                      </a:r>
                      <a:r>
                        <a:rPr lang="de-DE" sz="900" b="1" dirty="0">
                          <a:solidFill>
                            <a:srgbClr val="FF0000"/>
                          </a:solidFill>
                        </a:rPr>
                        <a:t>+1</a:t>
                      </a:r>
                      <a:endParaRPr lang="en-GB" sz="900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9 </a:t>
                      </a:r>
                      <a:r>
                        <a:rPr lang="de-DE" sz="900" b="1" dirty="0">
                          <a:solidFill>
                            <a:srgbClr val="FF0000"/>
                          </a:solidFill>
                        </a:rPr>
                        <a:t>+1</a:t>
                      </a:r>
                      <a:endParaRPr lang="de-DE" sz="900" dirty="0"/>
                    </a:p>
                    <a:p>
                      <a:r>
                        <a:rPr lang="de-DE" sz="900" dirty="0"/>
                        <a:t>0 </a:t>
                      </a:r>
                      <a:r>
                        <a:rPr lang="de-DE" sz="900" b="1" dirty="0">
                          <a:solidFill>
                            <a:srgbClr val="FF0000"/>
                          </a:solidFill>
                        </a:rPr>
                        <a:t>+1</a:t>
                      </a:r>
                      <a:endParaRPr lang="de-DE" sz="900" dirty="0"/>
                    </a:p>
                    <a:p>
                      <a:r>
                        <a:rPr lang="de-DE" sz="900" dirty="0"/>
                        <a:t>12 </a:t>
                      </a:r>
                      <a:r>
                        <a:rPr lang="de-DE" sz="900" b="1" dirty="0">
                          <a:solidFill>
                            <a:srgbClr val="FF0000"/>
                          </a:solidFill>
                        </a:rPr>
                        <a:t>+1</a:t>
                      </a:r>
                      <a:endParaRPr lang="de-DE" sz="900" dirty="0"/>
                    </a:p>
                    <a:p>
                      <a:r>
                        <a:rPr lang="de-DE" sz="900" dirty="0"/>
                        <a:t>0 </a:t>
                      </a:r>
                      <a:r>
                        <a:rPr lang="de-DE" sz="900" b="1" dirty="0">
                          <a:solidFill>
                            <a:srgbClr val="FF0000"/>
                          </a:solidFill>
                        </a:rPr>
                        <a:t>+1</a:t>
                      </a:r>
                      <a:endParaRPr lang="en-GB" sz="900" dirty="0"/>
                    </a:p>
                  </a:txBody>
                  <a:tcPr marL="76200" marR="76200" marT="38100" marB="381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9080">
                <a:tc>
                  <a:txBody>
                    <a:bodyPr/>
                    <a:lstStyle/>
                    <a:p>
                      <a:pPr algn="ctr"/>
                      <a:r>
                        <a:rPr lang="en-GB" sz="900" u="none" strike="noStrike" dirty="0">
                          <a:effectLst/>
                        </a:rPr>
                        <a:t>bruises</a:t>
                      </a:r>
                      <a:endParaRPr lang="en-GB" sz="900" dirty="0"/>
                    </a:p>
                  </a:txBody>
                  <a:tcPr marL="76200" marR="76200" marT="38100" marB="38100" vert="vert270" anchor="ctr"/>
                </a:tc>
                <a:tc>
                  <a:txBody>
                    <a:bodyPr/>
                    <a:lstStyle/>
                    <a:p>
                      <a:pPr marL="0" marR="0" indent="0" algn="l" defTabSz="91430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900" u="none" strike="noStrike" dirty="0">
                          <a:effectLst/>
                        </a:rPr>
                        <a:t>bruises=t</a:t>
                      </a:r>
                      <a:br>
                        <a:rPr lang="en-GB" sz="900" u="none" strike="noStrike" dirty="0">
                          <a:effectLst/>
                        </a:rPr>
                      </a:br>
                      <a:r>
                        <a:rPr lang="en-GB" sz="900" u="none" strike="noStrike" dirty="0">
                          <a:effectLst/>
                        </a:rPr>
                        <a:t>no=f</a:t>
                      </a:r>
                      <a:endParaRPr lang="en-GB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66 </a:t>
                      </a:r>
                      <a:r>
                        <a:rPr lang="de-DE" sz="900" b="1" dirty="0">
                          <a:solidFill>
                            <a:srgbClr val="FF0000"/>
                          </a:solidFill>
                        </a:rPr>
                        <a:t>+1</a:t>
                      </a:r>
                      <a:endParaRPr lang="de-DE" sz="900" dirty="0"/>
                    </a:p>
                    <a:p>
                      <a:r>
                        <a:rPr lang="de-DE" sz="900" dirty="0"/>
                        <a:t>13 </a:t>
                      </a:r>
                      <a:r>
                        <a:rPr lang="de-DE" sz="900" b="1" dirty="0">
                          <a:solidFill>
                            <a:srgbClr val="FF0000"/>
                          </a:solidFill>
                        </a:rPr>
                        <a:t>+1</a:t>
                      </a:r>
                      <a:endParaRPr lang="en-GB" sz="900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21 </a:t>
                      </a:r>
                      <a:r>
                        <a:rPr lang="de-DE" sz="900" b="1" dirty="0">
                          <a:solidFill>
                            <a:srgbClr val="FF0000"/>
                          </a:solidFill>
                        </a:rPr>
                        <a:t>+1</a:t>
                      </a:r>
                      <a:endParaRPr lang="de-DE" sz="900" dirty="0"/>
                    </a:p>
                    <a:p>
                      <a:r>
                        <a:rPr lang="de-DE" sz="900" dirty="0"/>
                        <a:t>0 </a:t>
                      </a:r>
                      <a:r>
                        <a:rPr lang="de-DE" sz="900" b="1" dirty="0">
                          <a:solidFill>
                            <a:srgbClr val="FF0000"/>
                          </a:solidFill>
                        </a:rPr>
                        <a:t>+1</a:t>
                      </a:r>
                      <a:endParaRPr lang="en-GB" sz="900" dirty="0"/>
                    </a:p>
                  </a:txBody>
                  <a:tcPr marL="76200" marR="76200" marT="38100" marB="381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0053">
                <a:tc>
                  <a:txBody>
                    <a:bodyPr/>
                    <a:lstStyle/>
                    <a:p>
                      <a:pPr marL="0" marR="0" indent="0" algn="ctr" defTabSz="91430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900" u="none" strike="noStrike" dirty="0">
                          <a:effectLst/>
                        </a:rPr>
                        <a:t>gill-spacing</a:t>
                      </a:r>
                      <a:endParaRPr lang="en-GB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0" marR="76200" marT="38100" marB="38100" vert="vert27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u="none" strike="noStrike" dirty="0">
                          <a:effectLst/>
                        </a:rPr>
                        <a:t>close=c</a:t>
                      </a:r>
                      <a:br>
                        <a:rPr lang="en-GB" sz="900" u="none" strike="noStrike" dirty="0">
                          <a:effectLst/>
                        </a:rPr>
                      </a:br>
                      <a:r>
                        <a:rPr lang="en-GB" sz="900" u="none" strike="noStrike" dirty="0">
                          <a:effectLst/>
                        </a:rPr>
                        <a:t>crowded=w</a:t>
                      </a:r>
                      <a:endParaRPr lang="en-GB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65 </a:t>
                      </a:r>
                      <a:r>
                        <a:rPr lang="de-DE" sz="900" b="1" dirty="0">
                          <a:solidFill>
                            <a:srgbClr val="FF0000"/>
                          </a:solidFill>
                        </a:rPr>
                        <a:t>+1</a:t>
                      </a:r>
                      <a:endParaRPr lang="de-DE" sz="900" dirty="0"/>
                    </a:p>
                    <a:p>
                      <a:r>
                        <a:rPr lang="de-DE" sz="900" dirty="0"/>
                        <a:t>14 </a:t>
                      </a:r>
                      <a:r>
                        <a:rPr lang="de-DE" sz="900" b="1" dirty="0">
                          <a:solidFill>
                            <a:srgbClr val="FF0000"/>
                          </a:solidFill>
                        </a:rPr>
                        <a:t>+1</a:t>
                      </a:r>
                      <a:endParaRPr lang="en-GB" sz="900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21 </a:t>
                      </a:r>
                      <a:r>
                        <a:rPr lang="de-DE" sz="900" b="1" dirty="0">
                          <a:solidFill>
                            <a:srgbClr val="FF0000"/>
                          </a:solidFill>
                        </a:rPr>
                        <a:t>+1</a:t>
                      </a:r>
                      <a:endParaRPr lang="de-DE" sz="900" dirty="0"/>
                    </a:p>
                    <a:p>
                      <a:r>
                        <a:rPr lang="de-DE" sz="900" dirty="0"/>
                        <a:t>0 </a:t>
                      </a:r>
                      <a:r>
                        <a:rPr lang="de-DE" sz="900" b="1" dirty="0">
                          <a:solidFill>
                            <a:srgbClr val="FF0000"/>
                          </a:solidFill>
                        </a:rPr>
                        <a:t>+1</a:t>
                      </a:r>
                      <a:endParaRPr lang="en-GB" sz="900" dirty="0"/>
                    </a:p>
                  </a:txBody>
                  <a:tcPr marL="76200" marR="76200" marT="38100" marB="381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48580">
                <a:tc>
                  <a:txBody>
                    <a:bodyPr/>
                    <a:lstStyle/>
                    <a:p>
                      <a:pPr algn="ctr"/>
                      <a:r>
                        <a:rPr lang="en-GB" sz="900" u="none" strike="noStrike" dirty="0">
                          <a:effectLst/>
                        </a:rPr>
                        <a:t>gill-size</a:t>
                      </a:r>
                      <a:endParaRPr lang="en-GB" sz="900" dirty="0"/>
                    </a:p>
                  </a:txBody>
                  <a:tcPr marL="76200" marR="76200" marT="38100" marB="38100" vert="vert270" anchor="ctr"/>
                </a:tc>
                <a:tc>
                  <a:txBody>
                    <a:bodyPr/>
                    <a:lstStyle/>
                    <a:p>
                      <a:pPr marL="0" marR="0" indent="0" algn="l" defTabSz="91430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900" u="none" strike="noStrike" dirty="0">
                          <a:effectLst/>
                        </a:rPr>
                        <a:t>broad=b</a:t>
                      </a:r>
                      <a:br>
                        <a:rPr lang="en-GB" sz="900" u="none" strike="noStrike" dirty="0">
                          <a:effectLst/>
                        </a:rPr>
                      </a:br>
                      <a:r>
                        <a:rPr lang="en-GB" sz="900" u="none" strike="noStrike" dirty="0">
                          <a:effectLst/>
                        </a:rPr>
                        <a:t>narrow=n</a:t>
                      </a:r>
                      <a:endParaRPr lang="en-GB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64 </a:t>
                      </a:r>
                      <a:r>
                        <a:rPr lang="de-DE" sz="900" b="1" dirty="0">
                          <a:solidFill>
                            <a:srgbClr val="FF0000"/>
                          </a:solidFill>
                        </a:rPr>
                        <a:t>+1</a:t>
                      </a:r>
                      <a:endParaRPr lang="de-DE" sz="900" dirty="0"/>
                    </a:p>
                    <a:p>
                      <a:r>
                        <a:rPr lang="de-DE" sz="900" dirty="0"/>
                        <a:t>15 </a:t>
                      </a:r>
                      <a:r>
                        <a:rPr lang="de-DE" sz="900" b="1" dirty="0">
                          <a:solidFill>
                            <a:srgbClr val="FF0000"/>
                          </a:solidFill>
                        </a:rPr>
                        <a:t>+1</a:t>
                      </a:r>
                      <a:endParaRPr lang="en-GB" sz="900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0 </a:t>
                      </a:r>
                      <a:r>
                        <a:rPr lang="de-DE" sz="900" b="1" dirty="0">
                          <a:solidFill>
                            <a:srgbClr val="FF0000"/>
                          </a:solidFill>
                        </a:rPr>
                        <a:t>+1</a:t>
                      </a:r>
                      <a:endParaRPr lang="de-DE" sz="900" dirty="0"/>
                    </a:p>
                    <a:p>
                      <a:r>
                        <a:rPr lang="de-DE" sz="900" dirty="0"/>
                        <a:t>21 </a:t>
                      </a:r>
                      <a:r>
                        <a:rPr lang="de-DE" sz="900" b="1" dirty="0">
                          <a:solidFill>
                            <a:srgbClr val="FF0000"/>
                          </a:solidFill>
                        </a:rPr>
                        <a:t>+1</a:t>
                      </a:r>
                      <a:endParaRPr lang="en-GB" sz="900" dirty="0"/>
                    </a:p>
                  </a:txBody>
                  <a:tcPr marL="76200" marR="76200" marT="38100" marB="3810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74700">
                <a:tc>
                  <a:txBody>
                    <a:bodyPr/>
                    <a:lstStyle/>
                    <a:p>
                      <a:pPr marL="0" marR="0" indent="0" algn="ctr" defTabSz="91430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900" u="none" strike="noStrike" dirty="0">
                          <a:effectLst/>
                        </a:rPr>
                        <a:t>gill-</a:t>
                      </a:r>
                      <a:r>
                        <a:rPr lang="en-GB" sz="900" u="none" strike="noStrike" dirty="0" err="1">
                          <a:effectLst/>
                        </a:rPr>
                        <a:t>color</a:t>
                      </a:r>
                      <a:endParaRPr lang="en-GB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0" marR="76200" marT="38100" marB="38100" vert="vert27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u="none" strike="noStrike" dirty="0">
                          <a:effectLst/>
                        </a:rPr>
                        <a:t>black=k</a:t>
                      </a:r>
                      <a:br>
                        <a:rPr lang="en-GB" sz="900" u="none" strike="noStrike" dirty="0">
                          <a:effectLst/>
                        </a:rPr>
                      </a:br>
                      <a:r>
                        <a:rPr lang="en-GB" sz="900" u="none" strike="noStrike" dirty="0">
                          <a:effectLst/>
                        </a:rPr>
                        <a:t>brown=n</a:t>
                      </a:r>
                      <a:br>
                        <a:rPr lang="en-GB" sz="900" u="none" strike="noStrike" dirty="0">
                          <a:effectLst/>
                        </a:rPr>
                      </a:br>
                      <a:r>
                        <a:rPr lang="en-GB" sz="900" u="none" strike="noStrike" dirty="0" err="1">
                          <a:effectLst/>
                        </a:rPr>
                        <a:t>gray</a:t>
                      </a:r>
                      <a:r>
                        <a:rPr lang="en-GB" sz="900" u="none" strike="noStrike" dirty="0">
                          <a:effectLst/>
                        </a:rPr>
                        <a:t>=g</a:t>
                      </a:r>
                      <a:br>
                        <a:rPr lang="en-GB" sz="900" u="none" strike="noStrike" dirty="0">
                          <a:effectLst/>
                        </a:rPr>
                      </a:br>
                      <a:r>
                        <a:rPr lang="en-GB" sz="900" u="none" strike="noStrike" dirty="0">
                          <a:effectLst/>
                        </a:rPr>
                        <a:t>pink=p</a:t>
                      </a:r>
                      <a:br>
                        <a:rPr lang="en-GB" sz="900" u="none" strike="noStrike" dirty="0">
                          <a:effectLst/>
                        </a:rPr>
                      </a:br>
                      <a:r>
                        <a:rPr lang="en-GB" sz="900" u="none" strike="noStrike" dirty="0">
                          <a:effectLst/>
                        </a:rPr>
                        <a:t>white=w</a:t>
                      </a:r>
                      <a:endParaRPr lang="en-GB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20 </a:t>
                      </a:r>
                      <a:r>
                        <a:rPr lang="de-DE" sz="900" b="1" dirty="0">
                          <a:solidFill>
                            <a:srgbClr val="FF0000"/>
                          </a:solidFill>
                        </a:rPr>
                        <a:t>+1</a:t>
                      </a:r>
                      <a:endParaRPr lang="de-DE" sz="900" dirty="0"/>
                    </a:p>
                    <a:p>
                      <a:r>
                        <a:rPr lang="de-DE" sz="900" dirty="0"/>
                        <a:t>22 </a:t>
                      </a:r>
                      <a:r>
                        <a:rPr lang="de-DE" sz="900" b="1" dirty="0">
                          <a:solidFill>
                            <a:srgbClr val="FF0000"/>
                          </a:solidFill>
                        </a:rPr>
                        <a:t>+1</a:t>
                      </a:r>
                      <a:endParaRPr lang="de-DE" sz="900" dirty="0"/>
                    </a:p>
                    <a:p>
                      <a:r>
                        <a:rPr lang="de-DE" sz="900" dirty="0"/>
                        <a:t>10 </a:t>
                      </a:r>
                      <a:r>
                        <a:rPr lang="de-DE" sz="900" b="1" dirty="0">
                          <a:solidFill>
                            <a:srgbClr val="FF0000"/>
                          </a:solidFill>
                        </a:rPr>
                        <a:t>+1</a:t>
                      </a:r>
                      <a:endParaRPr lang="de-DE" sz="900" dirty="0"/>
                    </a:p>
                    <a:p>
                      <a:r>
                        <a:rPr lang="de-DE" sz="900" dirty="0"/>
                        <a:t>10 </a:t>
                      </a:r>
                      <a:r>
                        <a:rPr lang="de-DE" sz="900" b="1" dirty="0">
                          <a:solidFill>
                            <a:srgbClr val="FF0000"/>
                          </a:solidFill>
                        </a:rPr>
                        <a:t>+1</a:t>
                      </a:r>
                      <a:endParaRPr lang="de-DE" sz="900" dirty="0"/>
                    </a:p>
                    <a:p>
                      <a:r>
                        <a:rPr lang="de-DE" sz="900" dirty="0"/>
                        <a:t>17 </a:t>
                      </a:r>
                      <a:r>
                        <a:rPr lang="de-DE" sz="900" b="1" dirty="0">
                          <a:solidFill>
                            <a:srgbClr val="FF0000"/>
                          </a:solidFill>
                        </a:rPr>
                        <a:t>+1</a:t>
                      </a:r>
                      <a:endParaRPr lang="en-GB" sz="900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8 </a:t>
                      </a:r>
                      <a:r>
                        <a:rPr lang="de-DE" sz="900" b="1" dirty="0">
                          <a:solidFill>
                            <a:srgbClr val="FF0000"/>
                          </a:solidFill>
                        </a:rPr>
                        <a:t>+1</a:t>
                      </a:r>
                      <a:endParaRPr lang="de-DE" sz="900" dirty="0"/>
                    </a:p>
                    <a:p>
                      <a:r>
                        <a:rPr lang="de-DE" sz="900" dirty="0"/>
                        <a:t>6 </a:t>
                      </a:r>
                      <a:r>
                        <a:rPr lang="de-DE" sz="900" b="1" dirty="0">
                          <a:solidFill>
                            <a:srgbClr val="FF0000"/>
                          </a:solidFill>
                        </a:rPr>
                        <a:t>+1</a:t>
                      </a:r>
                      <a:endParaRPr lang="de-DE" sz="900" dirty="0"/>
                    </a:p>
                    <a:p>
                      <a:r>
                        <a:rPr lang="de-DE" sz="900" dirty="0"/>
                        <a:t>0 </a:t>
                      </a:r>
                      <a:r>
                        <a:rPr lang="de-DE" sz="900" b="1" dirty="0">
                          <a:solidFill>
                            <a:srgbClr val="FF0000"/>
                          </a:solidFill>
                        </a:rPr>
                        <a:t>+1</a:t>
                      </a:r>
                      <a:endParaRPr lang="de-DE" sz="900" dirty="0"/>
                    </a:p>
                    <a:p>
                      <a:r>
                        <a:rPr lang="de-DE" sz="900" dirty="0"/>
                        <a:t>3 </a:t>
                      </a:r>
                      <a:r>
                        <a:rPr lang="de-DE" sz="900" b="1" dirty="0">
                          <a:solidFill>
                            <a:srgbClr val="FF0000"/>
                          </a:solidFill>
                        </a:rPr>
                        <a:t>+1</a:t>
                      </a:r>
                      <a:endParaRPr lang="de-DE" sz="900" dirty="0"/>
                    </a:p>
                    <a:p>
                      <a:r>
                        <a:rPr lang="de-DE" sz="900" dirty="0"/>
                        <a:t>4 </a:t>
                      </a:r>
                      <a:r>
                        <a:rPr lang="de-DE" sz="900" b="1" dirty="0">
                          <a:solidFill>
                            <a:srgbClr val="FF0000"/>
                          </a:solidFill>
                        </a:rPr>
                        <a:t>+1</a:t>
                      </a:r>
                      <a:endParaRPr lang="en-GB" sz="900" dirty="0"/>
                    </a:p>
                  </a:txBody>
                  <a:tcPr marL="76200" marR="76200" marT="38100" marB="3810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774700">
                <a:tc>
                  <a:txBody>
                    <a:bodyPr/>
                    <a:lstStyle/>
                    <a:p>
                      <a:pPr marL="0" marR="0" indent="0" algn="ctr" defTabSz="91430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900" u="none" strike="noStrike" dirty="0">
                          <a:effectLst/>
                        </a:rPr>
                        <a:t>habitat</a:t>
                      </a:r>
                      <a:endParaRPr lang="en-GB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0" marR="76200" marT="38100" marB="38100" vert="vert27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u="none" strike="noStrike" dirty="0">
                          <a:effectLst/>
                        </a:rPr>
                        <a:t>grasses=g</a:t>
                      </a:r>
                      <a:br>
                        <a:rPr lang="en-US" sz="900" u="none" strike="noStrike" dirty="0">
                          <a:effectLst/>
                        </a:rPr>
                      </a:br>
                      <a:r>
                        <a:rPr lang="en-US" sz="900" u="none" strike="noStrike" dirty="0">
                          <a:effectLst/>
                        </a:rPr>
                        <a:t>meadows=m</a:t>
                      </a:r>
                      <a:br>
                        <a:rPr lang="en-US" sz="900" u="none" strike="noStrike" dirty="0">
                          <a:effectLst/>
                        </a:rPr>
                      </a:br>
                      <a:r>
                        <a:rPr lang="en-US" sz="900" u="none" strike="noStrike" dirty="0">
                          <a:effectLst/>
                        </a:rPr>
                        <a:t>paths=p</a:t>
                      </a:r>
                      <a:br>
                        <a:rPr lang="en-US" sz="900" u="none" strike="noStrike" dirty="0">
                          <a:effectLst/>
                        </a:rPr>
                      </a:br>
                      <a:r>
                        <a:rPr lang="en-US" sz="900" u="none" strike="noStrike" dirty="0">
                          <a:effectLst/>
                        </a:rPr>
                        <a:t>urban=u</a:t>
                      </a:r>
                      <a:br>
                        <a:rPr lang="en-US" sz="900" u="none" strike="noStrike" dirty="0">
                          <a:effectLst/>
                        </a:rPr>
                      </a:br>
                      <a:r>
                        <a:rPr lang="en-US" sz="900" u="none" strike="noStrike" dirty="0">
                          <a:effectLst/>
                        </a:rPr>
                        <a:t>woods=d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28 </a:t>
                      </a:r>
                      <a:r>
                        <a:rPr lang="de-DE" sz="900" b="1" dirty="0">
                          <a:solidFill>
                            <a:srgbClr val="FF0000"/>
                          </a:solidFill>
                        </a:rPr>
                        <a:t>+1</a:t>
                      </a:r>
                      <a:endParaRPr lang="de-DE" sz="900" dirty="0"/>
                    </a:p>
                    <a:p>
                      <a:r>
                        <a:rPr lang="de-DE" sz="900" dirty="0"/>
                        <a:t>28 </a:t>
                      </a:r>
                      <a:r>
                        <a:rPr lang="de-DE" sz="900" b="1" dirty="0">
                          <a:solidFill>
                            <a:srgbClr val="FF0000"/>
                          </a:solidFill>
                        </a:rPr>
                        <a:t>+1</a:t>
                      </a:r>
                      <a:endParaRPr lang="de-DE" sz="900" dirty="0"/>
                    </a:p>
                    <a:p>
                      <a:r>
                        <a:rPr lang="de-DE" sz="900" dirty="0"/>
                        <a:t>8 </a:t>
                      </a:r>
                      <a:r>
                        <a:rPr lang="de-DE" sz="900" b="1" dirty="0">
                          <a:solidFill>
                            <a:srgbClr val="FF0000"/>
                          </a:solidFill>
                        </a:rPr>
                        <a:t>+1</a:t>
                      </a:r>
                      <a:endParaRPr lang="de-DE" sz="900" dirty="0"/>
                    </a:p>
                    <a:p>
                      <a:r>
                        <a:rPr lang="de-DE" sz="900" dirty="0"/>
                        <a:t>7 </a:t>
                      </a:r>
                      <a:r>
                        <a:rPr lang="de-DE" sz="900" b="1" dirty="0">
                          <a:solidFill>
                            <a:srgbClr val="FF0000"/>
                          </a:solidFill>
                        </a:rPr>
                        <a:t>+1</a:t>
                      </a:r>
                      <a:endParaRPr lang="de-DE" sz="900" dirty="0"/>
                    </a:p>
                    <a:p>
                      <a:r>
                        <a:rPr lang="de-DE" sz="900" dirty="0"/>
                        <a:t>8 </a:t>
                      </a:r>
                      <a:r>
                        <a:rPr lang="de-DE" sz="900" b="1" dirty="0">
                          <a:solidFill>
                            <a:srgbClr val="FF0000"/>
                          </a:solidFill>
                        </a:rPr>
                        <a:t>+1</a:t>
                      </a:r>
                      <a:endParaRPr lang="en-GB" sz="900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de-DE" sz="900" dirty="0"/>
                        <a:t>8 </a:t>
                      </a:r>
                      <a:r>
                        <a:rPr lang="de-DE" sz="900" b="1" dirty="0">
                          <a:solidFill>
                            <a:srgbClr val="FF0000"/>
                          </a:solidFill>
                        </a:rPr>
                        <a:t>+1</a:t>
                      </a:r>
                      <a:endParaRPr lang="de-DE" sz="900" dirty="0"/>
                    </a:p>
                    <a:p>
                      <a:r>
                        <a:rPr lang="de-DE" sz="900" dirty="0"/>
                        <a:t>0 </a:t>
                      </a:r>
                      <a:r>
                        <a:rPr lang="de-DE" sz="900" b="1" dirty="0">
                          <a:solidFill>
                            <a:srgbClr val="FF0000"/>
                          </a:solidFill>
                        </a:rPr>
                        <a:t>+1</a:t>
                      </a:r>
                      <a:endParaRPr lang="de-DE" sz="900" dirty="0"/>
                    </a:p>
                    <a:p>
                      <a:r>
                        <a:rPr lang="de-DE" sz="900" dirty="0"/>
                        <a:t>0 </a:t>
                      </a:r>
                      <a:r>
                        <a:rPr lang="de-DE" sz="900" b="1" dirty="0">
                          <a:solidFill>
                            <a:srgbClr val="FF0000"/>
                          </a:solidFill>
                        </a:rPr>
                        <a:t>+1</a:t>
                      </a:r>
                      <a:endParaRPr lang="de-DE" sz="900" dirty="0"/>
                    </a:p>
                    <a:p>
                      <a:r>
                        <a:rPr lang="de-DE" sz="900" dirty="0"/>
                        <a:t>13 </a:t>
                      </a:r>
                      <a:r>
                        <a:rPr lang="de-DE" sz="900" b="1" dirty="0">
                          <a:solidFill>
                            <a:srgbClr val="FF0000"/>
                          </a:solidFill>
                        </a:rPr>
                        <a:t>+1</a:t>
                      </a:r>
                      <a:endParaRPr lang="de-DE" sz="900" dirty="0"/>
                    </a:p>
                    <a:p>
                      <a:r>
                        <a:rPr lang="de-DE" sz="900" dirty="0"/>
                        <a:t>0 </a:t>
                      </a:r>
                      <a:r>
                        <a:rPr lang="de-DE" sz="900" b="1" dirty="0">
                          <a:solidFill>
                            <a:srgbClr val="FF0000"/>
                          </a:solidFill>
                        </a:rPr>
                        <a:t>+1</a:t>
                      </a:r>
                      <a:endParaRPr lang="en-GB" sz="900" dirty="0"/>
                    </a:p>
                  </a:txBody>
                  <a:tcPr marL="76200" marR="76200" marT="38100" marB="3810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7" name="Rounded Rectangle 2"/>
          <p:cNvSpPr/>
          <p:nvPr/>
        </p:nvSpPr>
        <p:spPr>
          <a:xfrm>
            <a:off x="938496" y="37187"/>
            <a:ext cx="1740193" cy="308355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70" dirty="0"/>
              <a:t>Example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851587" y="1057300"/>
            <a:ext cx="4740527" cy="1140127"/>
          </a:xfrm>
          <a:prstGeom prst="rect">
            <a:avLst/>
          </a:prstGeom>
        </p:spPr>
        <p:txBody>
          <a:bodyPr vert="horz" lIns="76200" tIns="38100" rIns="76200" bIns="38100" rtlCol="0">
            <a:normAutofit fontScale="925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667" dirty="0"/>
              <a:t>Mushroom: </a:t>
            </a:r>
            <a:r>
              <a:rPr lang="de-DE" sz="26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o = (f,y,w,t,c,n,p,g)</a:t>
            </a:r>
          </a:p>
          <a:p>
            <a:r>
              <a:rPr lang="de-DE" sz="2667" dirty="0"/>
              <a:t>Category: edible:</a:t>
            </a:r>
          </a:p>
          <a:p>
            <a:pPr lvl="1">
              <a:lnSpc>
                <a:spcPct val="90000"/>
              </a:lnSpc>
            </a:pPr>
            <a:endParaRPr lang="de-DE" sz="1667" dirty="0"/>
          </a:p>
          <a:p>
            <a:pPr lvl="1"/>
            <a:endParaRPr lang="en-GB" sz="2333" dirty="0"/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/>
        </p:nvGraphicFramePr>
        <p:xfrm>
          <a:off x="1305719" y="1957917"/>
          <a:ext cx="2004218" cy="34898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095200" imgH="3670200" progId="Equation.3">
                  <p:embed/>
                </p:oleObj>
              </mc:Choice>
              <mc:Fallback>
                <p:oleObj name="Equation" r:id="rId2" imgW="2095200" imgH="3670200" progId="Equation.3">
                  <p:embed/>
                  <p:pic>
                    <p:nvPicPr>
                      <p:cNvPr id="11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05719" y="1957917"/>
                        <a:ext cx="2004218" cy="348985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feld 2"/>
          <p:cNvSpPr txBox="1"/>
          <p:nvPr/>
        </p:nvSpPr>
        <p:spPr>
          <a:xfrm rot="20313687">
            <a:off x="3701904" y="3962660"/>
            <a:ext cx="1740193" cy="2723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70" dirty="0" err="1">
                <a:solidFill>
                  <a:srgbClr val="FF0000"/>
                </a:solidFill>
              </a:rPr>
              <a:t>Poisonous</a:t>
            </a:r>
            <a:r>
              <a:rPr lang="de-DE" sz="1170" dirty="0">
                <a:solidFill>
                  <a:srgbClr val="FF0000"/>
                </a:solidFill>
              </a:rPr>
              <a:t>!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19A4DE8-AE47-4E40-9BF6-2686218C4CF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/>
              <a:t>Steffen Staab, Universität Stuttgart, @ststaab, https://www.ipvs.uni-stuttgart.de/departments/ac/</a:t>
            </a:r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08CBF9EC-6112-9F4F-936E-B50FB5D44CA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BECD02-1E3F-4E4B-93EF-F431C7D276AE}" type="slidenum">
              <a:rPr lang="en-US" noProof="0" smtClean="0"/>
              <a:pPr/>
              <a:t>38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941581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Implementation Detail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1587" y="1057300"/>
            <a:ext cx="7440827" cy="2640293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endParaRPr lang="en-GB" noProof="0" dirty="0"/>
          </a:p>
          <a:p>
            <a:pPr marL="0" indent="0">
              <a:buNone/>
            </a:pPr>
            <a:endParaRPr lang="en-GB" noProof="0" dirty="0"/>
          </a:p>
          <a:p>
            <a:endParaRPr lang="en-GB" noProof="0" dirty="0"/>
          </a:p>
          <a:p>
            <a:r>
              <a:rPr lang="en-GB" noProof="0" dirty="0"/>
              <a:t>High number of attributes and attribute values:</a:t>
            </a:r>
          </a:p>
          <a:p>
            <a:pPr lvl="1"/>
            <a:r>
              <a:rPr lang="en-GB" noProof="0" dirty="0"/>
              <a:t>Many multiplications</a:t>
            </a:r>
          </a:p>
          <a:p>
            <a:pPr lvl="1"/>
            <a:r>
              <a:rPr lang="en-GB" noProof="0" dirty="0"/>
              <a:t>Very small values</a:t>
            </a:r>
          </a:p>
          <a:p>
            <a:r>
              <a:rPr lang="en-GB" noProof="0" dirty="0"/>
              <a:t>Use logarithm:</a:t>
            </a:r>
          </a:p>
          <a:p>
            <a:pPr marL="0" indent="0">
              <a:buNone/>
            </a:pPr>
            <a:endParaRPr lang="en-GB" noProof="0" dirty="0"/>
          </a:p>
          <a:p>
            <a:endParaRPr lang="en-GB" noProof="0" dirty="0"/>
          </a:p>
        </p:txBody>
      </p:sp>
      <p:sp>
        <p:nvSpPr>
          <p:cNvPr id="4" name="Rounded Rectangle 3"/>
          <p:cNvSpPr/>
          <p:nvPr/>
        </p:nvSpPr>
        <p:spPr>
          <a:xfrm rot="21207177">
            <a:off x="5877523" y="2691546"/>
            <a:ext cx="2280253" cy="660073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70" dirty="0">
                <a:solidFill>
                  <a:schemeClr val="tx2"/>
                </a:solidFill>
              </a:rPr>
              <a:t>Risk of issues with accurate representation</a:t>
            </a:r>
            <a:endParaRPr lang="en-GB" sz="1170" dirty="0">
              <a:solidFill>
                <a:schemeClr val="tx2"/>
              </a:solidFill>
            </a:endParaRP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/>
        </p:nvGraphicFramePr>
        <p:xfrm>
          <a:off x="2403119" y="3697594"/>
          <a:ext cx="4929188" cy="17475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705040" imgH="965160" progId="Equation.3">
                  <p:embed/>
                </p:oleObj>
              </mc:Choice>
              <mc:Fallback>
                <p:oleObj name="Equation" r:id="rId2" imgW="2705040" imgH="965160" progId="Equation.3">
                  <p:embed/>
                  <p:pic>
                    <p:nvPicPr>
                      <p:cNvPr id="5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03119" y="3697594"/>
                        <a:ext cx="4929188" cy="174757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/>
        </p:nvGraphicFramePr>
        <p:xfrm>
          <a:off x="2479146" y="1219730"/>
          <a:ext cx="3841750" cy="8281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108200" imgH="457200" progId="Equation.3">
                  <p:embed/>
                </p:oleObj>
              </mc:Choice>
              <mc:Fallback>
                <p:oleObj name="Equation" r:id="rId4" imgW="2108200" imgH="457200" progId="Equation.3">
                  <p:embed/>
                  <p:pic>
                    <p:nvPicPr>
                      <p:cNvPr id="6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79146" y="1219730"/>
                        <a:ext cx="3841750" cy="82814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72E7D02E-A379-5449-A4FB-D95E05298E2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/>
              <a:t>Steffen Staab, Universität Stuttgart, @ststaab, https://www.ipvs.uni-stuttgart.de/departments/ac/</a:t>
            </a:r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145678A7-C6A0-4542-A648-FA943D90CA6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BECD02-1E3F-4E4B-93EF-F431C7D276AE}" type="slidenum">
              <a:rPr lang="en-US" noProof="0" smtClean="0"/>
              <a:pPr/>
              <a:t>39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738265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1F83F016-AEE6-F447-AEB2-67517A07E9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Machine</a:t>
            </a:r>
            <a:r>
              <a:rPr lang="de-DE" dirty="0"/>
              <a:t> </a:t>
            </a:r>
            <a:r>
              <a:rPr lang="de-DE" dirty="0" err="1"/>
              <a:t>learning</a:t>
            </a:r>
            <a:r>
              <a:rPr lang="de-DE" dirty="0"/>
              <a:t>: </a:t>
            </a:r>
          </a:p>
          <a:p>
            <a:pPr lvl="1"/>
            <a:r>
              <a:rPr lang="de-DE" dirty="0" err="1"/>
              <a:t>generalizes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(</a:t>
            </a:r>
            <a:r>
              <a:rPr lang="de-DE" dirty="0" err="1"/>
              <a:t>rather</a:t>
            </a:r>
            <a:r>
              <a:rPr lang="de-DE" dirty="0"/>
              <a:t>) </a:t>
            </a:r>
            <a:r>
              <a:rPr lang="de-DE" dirty="0" err="1"/>
              <a:t>small</a:t>
            </a:r>
            <a:r>
              <a:rPr lang="de-DE" dirty="0"/>
              <a:t> </a:t>
            </a:r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observations</a:t>
            </a:r>
            <a:r>
              <a:rPr lang="de-DE" dirty="0"/>
              <a:t> (i.e. </a:t>
            </a:r>
            <a:r>
              <a:rPr lang="de-DE" dirty="0" err="1"/>
              <a:t>samples</a:t>
            </a:r>
            <a:r>
              <a:rPr lang="de-DE" dirty="0"/>
              <a:t>)</a:t>
            </a:r>
          </a:p>
          <a:p>
            <a:pPr lvl="1"/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general</a:t>
            </a:r>
            <a:r>
              <a:rPr lang="de-DE" dirty="0"/>
              <a:t> (</a:t>
            </a:r>
            <a:r>
              <a:rPr lang="de-DE" dirty="0" err="1"/>
              <a:t>including</a:t>
            </a:r>
            <a:r>
              <a:rPr lang="de-DE" dirty="0"/>
              <a:t> </a:t>
            </a:r>
            <a:r>
              <a:rPr lang="de-DE" dirty="0" err="1"/>
              <a:t>unseen</a:t>
            </a:r>
            <a:r>
              <a:rPr lang="de-DE" dirty="0"/>
              <a:t> </a:t>
            </a:r>
            <a:r>
              <a:rPr lang="de-DE" dirty="0" err="1"/>
              <a:t>objects</a:t>
            </a:r>
            <a:r>
              <a:rPr lang="de-DE" dirty="0"/>
              <a:t>)</a:t>
            </a:r>
          </a:p>
          <a:p>
            <a:pPr lvl="1"/>
            <a:endParaRPr lang="de-DE" dirty="0"/>
          </a:p>
          <a:p>
            <a:r>
              <a:rPr lang="de-DE" dirty="0" err="1"/>
              <a:t>Observations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uncertain</a:t>
            </a:r>
            <a:r>
              <a:rPr lang="de-DE" dirty="0"/>
              <a:t>, </a:t>
            </a:r>
            <a:r>
              <a:rPr lang="de-DE" dirty="0" err="1"/>
              <a:t>because</a:t>
            </a:r>
            <a:endParaRPr lang="de-DE" dirty="0"/>
          </a:p>
          <a:p>
            <a:pPr lvl="1"/>
            <a:r>
              <a:rPr lang="de-DE" dirty="0" err="1"/>
              <a:t>observations</a:t>
            </a:r>
            <a:r>
              <a:rPr lang="de-DE" dirty="0"/>
              <a:t> </a:t>
            </a:r>
            <a:r>
              <a:rPr lang="de-DE" dirty="0" err="1"/>
              <a:t>may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flawed</a:t>
            </a:r>
            <a:r>
              <a:rPr lang="de-DE" dirty="0"/>
              <a:t> (e.g. </a:t>
            </a:r>
            <a:r>
              <a:rPr lang="de-DE" dirty="0" err="1"/>
              <a:t>defect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inaccurate</a:t>
            </a:r>
            <a:r>
              <a:rPr lang="de-DE" dirty="0"/>
              <a:t> </a:t>
            </a:r>
            <a:r>
              <a:rPr lang="de-DE" dirty="0" err="1"/>
              <a:t>sensor</a:t>
            </a:r>
            <a:r>
              <a:rPr lang="de-DE" dirty="0"/>
              <a:t>)</a:t>
            </a:r>
          </a:p>
          <a:p>
            <a:pPr lvl="1"/>
            <a:r>
              <a:rPr lang="de-DE" dirty="0" err="1"/>
              <a:t>reality</a:t>
            </a:r>
            <a:r>
              <a:rPr lang="de-DE" dirty="0"/>
              <a:t> </a:t>
            </a:r>
            <a:r>
              <a:rPr lang="de-DE" dirty="0" err="1"/>
              <a:t>may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uncertain</a:t>
            </a:r>
            <a:r>
              <a:rPr lang="de-DE" dirty="0"/>
              <a:t> </a:t>
            </a:r>
          </a:p>
          <a:p>
            <a:pPr lvl="2"/>
            <a:r>
              <a:rPr lang="de-DE" dirty="0" err="1"/>
              <a:t>inherently</a:t>
            </a:r>
            <a:r>
              <a:rPr lang="de-DE" dirty="0"/>
              <a:t> </a:t>
            </a:r>
            <a:r>
              <a:rPr lang="de-DE" dirty="0" err="1"/>
              <a:t>uncertain</a:t>
            </a:r>
            <a:r>
              <a:rPr lang="de-DE" dirty="0"/>
              <a:t> (e.g. </a:t>
            </a:r>
            <a:r>
              <a:rPr lang="de-DE" dirty="0" err="1"/>
              <a:t>quantum</a:t>
            </a:r>
            <a:r>
              <a:rPr lang="de-DE" dirty="0"/>
              <a:t> </a:t>
            </a:r>
            <a:r>
              <a:rPr lang="de-DE" dirty="0" err="1"/>
              <a:t>dynamics</a:t>
            </a:r>
            <a:r>
              <a:rPr lang="de-DE" dirty="0"/>
              <a:t>)</a:t>
            </a:r>
          </a:p>
          <a:p>
            <a:pPr lvl="2"/>
            <a:r>
              <a:rPr lang="de-DE" dirty="0" err="1"/>
              <a:t>incomplete</a:t>
            </a:r>
            <a:r>
              <a:rPr lang="de-DE" dirty="0"/>
              <a:t> </a:t>
            </a:r>
            <a:r>
              <a:rPr lang="de-DE" dirty="0" err="1"/>
              <a:t>knowledge</a:t>
            </a:r>
            <a:r>
              <a:rPr lang="de-DE" dirty="0"/>
              <a:t> </a:t>
            </a:r>
            <a:r>
              <a:rPr lang="de-DE" dirty="0" err="1"/>
              <a:t>best</a:t>
            </a:r>
            <a:r>
              <a:rPr lang="de-DE" dirty="0"/>
              <a:t> </a:t>
            </a:r>
            <a:r>
              <a:rPr lang="de-DE" dirty="0" err="1"/>
              <a:t>modelled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uncertainty</a:t>
            </a:r>
            <a:r>
              <a:rPr lang="de-DE" dirty="0"/>
              <a:t> (</a:t>
            </a: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Laplace‘s</a:t>
            </a:r>
            <a:r>
              <a:rPr lang="de-DE" dirty="0"/>
              <a:t> </a:t>
            </a:r>
            <a:r>
              <a:rPr lang="de-DE" dirty="0" err="1"/>
              <a:t>demon</a:t>
            </a:r>
            <a:r>
              <a:rPr lang="de-DE" dirty="0"/>
              <a:t>)</a:t>
            </a:r>
          </a:p>
          <a:p>
            <a:pPr lvl="3"/>
            <a:r>
              <a:rPr lang="de-DE" dirty="0" err="1"/>
              <a:t>including</a:t>
            </a:r>
            <a:r>
              <a:rPr lang="de-DE" dirty="0"/>
              <a:t>: </a:t>
            </a:r>
            <a:r>
              <a:rPr lang="de-DE" dirty="0" err="1"/>
              <a:t>modeling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latent variables</a:t>
            </a:r>
          </a:p>
          <a:p>
            <a:pPr lvl="1"/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D6F17F8-A092-2C4E-A514-BDDCDB2273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Steffen Staab, Universität Stuttgart, @ststaab, </a:t>
            </a:r>
            <a:r>
              <a:rPr lang="de-DE">
                <a:hlinkClick r:id="rId2"/>
              </a:rPr>
              <a:t>https://www.ipvs.uni-stuttgart.de/departments/ac/</a:t>
            </a:r>
            <a:endParaRPr lang="en-U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22448B7-2E29-9547-85B6-D573CE082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4</a:t>
            </a:fld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A2B19F55-6D98-C640-BB8C-4F1778E03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Sources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uncertainty</a:t>
            </a:r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0C223B2-87F5-2343-B729-74C1BAEFA3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01.05.20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52980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Naive Bayes for Text Classification</a:t>
            </a:r>
            <a:br>
              <a:rPr lang="en-GB" noProof="0" dirty="0"/>
            </a:br>
            <a:endParaRPr lang="en-GB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3019310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Why is Text Different?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GB" noProof="0" dirty="0"/>
              <a:t>Text as set of terms</a:t>
            </a:r>
          </a:p>
          <a:p>
            <a:pPr lvl="1"/>
            <a:r>
              <a:rPr lang="en-GB" noProof="0" dirty="0"/>
              <a:t>Bag of words model</a:t>
            </a:r>
          </a:p>
          <a:p>
            <a:endParaRPr lang="en-GB" noProof="0" dirty="0"/>
          </a:p>
          <a:p>
            <a:r>
              <a:rPr lang="en-GB" noProof="0" dirty="0"/>
              <a:t>Attributes</a:t>
            </a:r>
          </a:p>
          <a:p>
            <a:pPr lvl="1"/>
            <a:r>
              <a:rPr lang="en-GB" noProof="0" dirty="0"/>
              <a:t>Terms (words)</a:t>
            </a:r>
          </a:p>
          <a:p>
            <a:pPr lvl="2"/>
            <a:r>
              <a:rPr lang="en-GB" noProof="0" dirty="0"/>
              <a:t>Presence (binary)</a:t>
            </a:r>
          </a:p>
          <a:p>
            <a:pPr lvl="2"/>
            <a:r>
              <a:rPr lang="en-GB" noProof="0" dirty="0"/>
              <a:t>Frequency (</a:t>
            </a:r>
            <a:r>
              <a:rPr lang="en-GB" noProof="0" dirty="0" err="1"/>
              <a:t>tf</a:t>
            </a:r>
            <a:r>
              <a:rPr lang="en-GB" noProof="0" dirty="0"/>
              <a:t>)</a:t>
            </a:r>
          </a:p>
          <a:p>
            <a:pPr lvl="2"/>
            <a:endParaRPr lang="en-GB" noProof="0" dirty="0"/>
          </a:p>
          <a:p>
            <a:r>
              <a:rPr lang="en-GB" noProof="0" dirty="0"/>
              <a:t>Vocabulary:</a:t>
            </a:r>
          </a:p>
          <a:p>
            <a:pPr lvl="1"/>
            <a:r>
              <a:rPr lang="en-GB" noProof="0" dirty="0"/>
              <a:t>Hundreds of thousands of attributes</a:t>
            </a:r>
          </a:p>
          <a:p>
            <a:pPr lvl="1"/>
            <a:r>
              <a:rPr lang="en-GB" noProof="0" dirty="0"/>
              <a:t>In one document: typically only a small fraction used</a:t>
            </a:r>
          </a:p>
          <a:p>
            <a:pPr lvl="8"/>
            <a:endParaRPr lang="en-GB" noProof="0" dirty="0"/>
          </a:p>
          <a:p>
            <a:pPr marL="380946" lvl="1" indent="0">
              <a:buNone/>
            </a:pPr>
            <a:endParaRPr lang="en-GB" noProof="0" dirty="0"/>
          </a:p>
          <a:p>
            <a:pPr marL="380946" lvl="1" indent="0">
              <a:buNone/>
            </a:pPr>
            <a:r>
              <a:rPr lang="en-GB" noProof="0" dirty="0"/>
              <a:t> 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5112060" y="912440"/>
            <a:ext cx="2247457" cy="1224981"/>
            <a:chOff x="3601637" y="1893028"/>
            <a:chExt cx="2696948" cy="1469977"/>
          </a:xfrm>
        </p:grpSpPr>
        <p:sp>
          <p:nvSpPr>
            <p:cNvPr id="6" name="Cloud 5"/>
            <p:cNvSpPr/>
            <p:nvPr/>
          </p:nvSpPr>
          <p:spPr>
            <a:xfrm>
              <a:off x="3601637" y="1893028"/>
              <a:ext cx="2696948" cy="1469977"/>
            </a:xfrm>
            <a:prstGeom prst="cloud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sz="1170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084292" y="2737569"/>
              <a:ext cx="531060" cy="344616"/>
            </a:xfrm>
            <a:prstGeom prst="snip2Diag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lIns="30000" tIns="30000" rIns="30000" bIns="30000" rtlCol="0" anchor="ctr" anchorCtr="0">
              <a:spAutoFit/>
            </a:bodyPr>
            <a:lstStyle/>
            <a:p>
              <a:pPr algn="ctr"/>
              <a:r>
                <a:rPr lang="de-DE" sz="1170" dirty="0"/>
                <a:t>the</a:t>
              </a:r>
              <a:endParaRPr lang="en-GB" sz="117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668053" y="2172774"/>
              <a:ext cx="634504" cy="344616"/>
            </a:xfrm>
            <a:prstGeom prst="snip2Diag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lIns="30000" tIns="30000" rIns="30000" bIns="30000" rtlCol="0" anchor="ctr" anchorCtr="0">
              <a:spAutoFit/>
            </a:bodyPr>
            <a:lstStyle/>
            <a:p>
              <a:pPr algn="ctr"/>
              <a:r>
                <a:rPr lang="de-DE" sz="1170" dirty="0"/>
                <a:t>web</a:t>
              </a:r>
              <a:endParaRPr lang="en-GB" sz="1170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390948" y="2737567"/>
              <a:ext cx="483823" cy="344616"/>
            </a:xfrm>
            <a:prstGeom prst="snip2Diag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lIns="30000" tIns="30000" rIns="30000" bIns="30000" rtlCol="0" anchor="ctr" anchorCtr="0">
              <a:spAutoFit/>
            </a:bodyPr>
            <a:lstStyle/>
            <a:p>
              <a:pPr algn="ctr"/>
              <a:r>
                <a:rPr lang="de-DE" sz="1170" dirty="0"/>
                <a:t>is</a:t>
              </a:r>
              <a:endParaRPr lang="en-GB" sz="117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349822" y="2212096"/>
              <a:ext cx="782780" cy="344616"/>
            </a:xfrm>
            <a:prstGeom prst="snip2Diag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lIns="30000" tIns="30000" rIns="30000" bIns="30000" rtlCol="0" anchor="ctr" anchorCtr="0">
              <a:spAutoFit/>
            </a:bodyPr>
            <a:lstStyle/>
            <a:p>
              <a:pPr algn="ctr"/>
              <a:r>
                <a:rPr lang="de-DE" sz="1170" dirty="0"/>
                <a:t>huge</a:t>
              </a:r>
              <a:endParaRPr lang="en-GB" sz="1170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923929" y="2277004"/>
              <a:ext cx="673714" cy="344616"/>
            </a:xfrm>
            <a:prstGeom prst="snip2Diag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lIns="30000" tIns="30000" rIns="30000" bIns="30000" rtlCol="0" anchor="ctr" anchorCtr="0">
              <a:spAutoFit/>
            </a:bodyPr>
            <a:lstStyle/>
            <a:p>
              <a:pPr algn="ctr"/>
              <a:r>
                <a:rPr lang="de-DE" sz="1170" dirty="0"/>
                <a:t>data</a:t>
              </a:r>
              <a:endParaRPr lang="en-GB" sz="1170" dirty="0"/>
            </a:p>
          </p:txBody>
        </p:sp>
      </p:grpSp>
      <p:graphicFrame>
        <p:nvGraphicFramePr>
          <p:cNvPr id="2" name="Object 1"/>
          <p:cNvGraphicFramePr>
            <a:graphicFrameLocks noChangeAspect="1"/>
          </p:cNvGraphicFramePr>
          <p:nvPr/>
        </p:nvGraphicFramePr>
        <p:xfrm>
          <a:off x="1751687" y="4657700"/>
          <a:ext cx="5744000" cy="3362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3670200" imgH="215640" progId="Equation.3">
                  <p:embed/>
                </p:oleObj>
              </mc:Choice>
              <mc:Fallback>
                <p:oleObj name="Equation" r:id="rId2" imgW="3670200" imgH="215640" progId="Equation.3">
                  <p:embed/>
                  <p:pic>
                    <p:nvPicPr>
                      <p:cNvPr id="2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1687" y="4657700"/>
                        <a:ext cx="5744000" cy="33627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Fußzeilenplatzhalter 11">
            <a:extLst>
              <a:ext uri="{FF2B5EF4-FFF2-40B4-BE49-F238E27FC236}">
                <a16:creationId xmlns:a16="http://schemas.microsoft.com/office/drawing/2014/main" id="{1FCFA3BD-1E79-0A4F-A08E-8B7FCF797F5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/>
              <a:t>Steffen Staab, Universität Stuttgart, @ststaab, https://www.ipvs.uni-stuttgart.de/departments/ac/</a:t>
            </a:r>
          </a:p>
        </p:txBody>
      </p:sp>
      <p:sp>
        <p:nvSpPr>
          <p:cNvPr id="13" name="Foliennummernplatzhalter 12">
            <a:extLst>
              <a:ext uri="{FF2B5EF4-FFF2-40B4-BE49-F238E27FC236}">
                <a16:creationId xmlns:a16="http://schemas.microsoft.com/office/drawing/2014/main" id="{3863FB2E-A9D6-D347-B58C-05D0EB052A3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BECD02-1E3F-4E4B-93EF-F431C7D276AE}" type="slidenum">
              <a:rPr lang="en-US" noProof="0" smtClean="0"/>
              <a:pPr/>
              <a:t>41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64828539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Multinomial Naive Bayes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noProof="0" dirty="0"/>
              <a:t>Terms which are not present do not affect the class association</a:t>
            </a:r>
          </a:p>
          <a:p>
            <a:endParaRPr lang="en-GB" noProof="0" dirty="0"/>
          </a:p>
          <a:p>
            <a:r>
              <a:rPr lang="en-GB" noProof="0" dirty="0"/>
              <a:t>Involve term frequencies to estimate </a:t>
            </a:r>
            <a:r>
              <a:rPr lang="en-GB" i="1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GB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GB" i="1" noProof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d|c</a:t>
            </a:r>
            <a:r>
              <a:rPr lang="en-GB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GB" noProof="0" dirty="0"/>
          </a:p>
          <a:p>
            <a:pPr lvl="1"/>
            <a:r>
              <a:rPr lang="en-GB" noProof="0" dirty="0"/>
              <a:t>Reformulation:</a:t>
            </a:r>
          </a:p>
          <a:p>
            <a:endParaRPr lang="en-GB" noProof="0" dirty="0"/>
          </a:p>
          <a:p>
            <a:endParaRPr lang="en-GB" noProof="0" dirty="0"/>
          </a:p>
          <a:p>
            <a:endParaRPr lang="en-GB" noProof="0" dirty="0"/>
          </a:p>
          <a:p>
            <a:endParaRPr lang="en-GB" noProof="0" dirty="0"/>
          </a:p>
          <a:p>
            <a:r>
              <a:rPr lang="en-GB" noProof="0" dirty="0"/>
              <a:t>Comparable to unigram Language Models</a:t>
            </a:r>
          </a:p>
          <a:p>
            <a:pPr marL="2373540" lvl="1" indent="0">
              <a:buNone/>
            </a:pPr>
            <a:endParaRPr lang="en-GB" noProof="0" dirty="0"/>
          </a:p>
          <a:p>
            <a:pPr marL="2373540" lvl="1" indent="0">
              <a:buNone/>
            </a:pPr>
            <a:endParaRPr lang="en-GB" noProof="0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17436422"/>
              </p:ext>
            </p:extLst>
          </p:nvPr>
        </p:nvGraphicFramePr>
        <p:xfrm>
          <a:off x="2824273" y="2682408"/>
          <a:ext cx="3177061" cy="16201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955520" imgH="1002960" progId="Equation.3">
                  <p:embed/>
                </p:oleObj>
              </mc:Choice>
              <mc:Fallback>
                <p:oleObj name="Equation" r:id="rId2" imgW="1955520" imgH="1002960" progId="Equation.3">
                  <p:embed/>
                  <p:pic>
                    <p:nvPicPr>
                      <p:cNvPr id="4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24273" y="2682408"/>
                        <a:ext cx="3177061" cy="162018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EFCB58F-9B3B-8B4F-845E-1C86FC0BB8D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/>
              <a:t>Steffen Staab, Universität Stuttgart, @ststaab, https://www.ipvs.uni-stuttgart.de/departments/ac/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5596328-F82C-C646-AB97-855AA843CA3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BECD02-1E3F-4E4B-93EF-F431C7D276AE}" type="slidenum">
              <a:rPr lang="en-US" noProof="0" smtClean="0"/>
              <a:pPr/>
              <a:t>42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99636380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Estimating Probabilities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noProof="0" dirty="0"/>
              <a:t>MLE</a:t>
            </a:r>
          </a:p>
          <a:p>
            <a:pPr lvl="1"/>
            <a:r>
              <a:rPr lang="en-GB" noProof="0" dirty="0"/>
              <a:t>Category prior </a:t>
            </a:r>
            <a:r>
              <a:rPr lang="en-GB" i="1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GB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GB" i="1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GB" i="1" baseline="-250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GB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GB" noProof="0" dirty="0"/>
              <a:t> as before</a:t>
            </a:r>
          </a:p>
          <a:p>
            <a:pPr lvl="1"/>
            <a:r>
              <a:rPr lang="en-GB" noProof="0" dirty="0"/>
              <a:t>Term probabilities in category:</a:t>
            </a:r>
          </a:p>
          <a:p>
            <a:pPr marL="380946" lvl="1" indent="0">
              <a:buNone/>
            </a:pPr>
            <a:endParaRPr lang="en-GB" noProof="0" dirty="0"/>
          </a:p>
          <a:p>
            <a:pPr marL="380946" lvl="1" indent="0">
              <a:buNone/>
            </a:pPr>
            <a:endParaRPr lang="en-GB" noProof="0" dirty="0"/>
          </a:p>
          <a:p>
            <a:r>
              <a:rPr lang="en-GB" noProof="0" dirty="0"/>
              <a:t>Smoothing</a:t>
            </a:r>
          </a:p>
          <a:p>
            <a:pPr lvl="1"/>
            <a:r>
              <a:rPr lang="en-GB" noProof="0" dirty="0"/>
              <a:t>Laplace smoothing</a:t>
            </a:r>
          </a:p>
          <a:p>
            <a:pPr marL="380946" lvl="1" indent="0">
              <a:buNone/>
            </a:pPr>
            <a:endParaRPr lang="en-GB" noProof="0" dirty="0"/>
          </a:p>
          <a:p>
            <a:pPr marL="380946" lvl="1" indent="0">
              <a:buNone/>
            </a:pPr>
            <a:endParaRPr lang="en-GB" sz="833" noProof="0" dirty="0"/>
          </a:p>
          <a:p>
            <a:pPr marL="380946" lvl="1" indent="0">
              <a:buNone/>
            </a:pPr>
            <a:endParaRPr lang="en-GB" noProof="0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3491881" y="2437453"/>
          <a:ext cx="2143629" cy="754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434960" imgH="507960" progId="Equation.3">
                  <p:embed/>
                </p:oleObj>
              </mc:Choice>
              <mc:Fallback>
                <p:oleObj name="Equation" r:id="rId2" imgW="1434960" imgH="507960" progId="Equation.3">
                  <p:embed/>
                  <p:pic>
                    <p:nvPicPr>
                      <p:cNvPr id="4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91881" y="2437453"/>
                        <a:ext cx="2143629" cy="7546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/>
        </p:nvGraphicFramePr>
        <p:xfrm>
          <a:off x="3071833" y="4417674"/>
          <a:ext cx="2977885" cy="7553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993680" imgH="507960" progId="Equation.3">
                  <p:embed/>
                </p:oleObj>
              </mc:Choice>
              <mc:Fallback>
                <p:oleObj name="Equation" r:id="rId4" imgW="1993680" imgH="507960" progId="Equation.3">
                  <p:embed/>
                  <p:pic>
                    <p:nvPicPr>
                      <p:cNvPr id="5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71833" y="4417674"/>
                        <a:ext cx="2977885" cy="75538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C49F569-0034-1840-B747-DD377111949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/>
              <a:t>Steffen Staab, Universität Stuttgart, @ststaab, https://www.ipvs.uni-stuttgart.de/departments/ac/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E9EF1A4-D0D4-E849-AC36-114D25B353B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BECD02-1E3F-4E4B-93EF-F431C7D276AE}" type="slidenum">
              <a:rPr lang="en-US" noProof="0" smtClean="0"/>
              <a:pPr/>
              <a:t>43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09208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Classification Function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noProof="0" dirty="0"/>
              <a:t>Multinomial NB classifier:</a:t>
            </a:r>
          </a:p>
          <a:p>
            <a:pPr marL="0" indent="0">
              <a:buNone/>
            </a:pPr>
            <a:endParaRPr lang="en-GB" noProof="0" dirty="0"/>
          </a:p>
          <a:p>
            <a:pPr marL="0" indent="0">
              <a:buNone/>
            </a:pPr>
            <a:endParaRPr lang="en-GB" noProof="0" dirty="0"/>
          </a:p>
          <a:p>
            <a:pPr marL="1047600" lvl="4" indent="-285709">
              <a:buFont typeface="Wingdings" pitchFamily="2" charset="2"/>
              <a:buChar char="§"/>
            </a:pPr>
            <a:endParaRPr lang="en-GB" i="1" noProof="0" dirty="0">
              <a:latin typeface="Cambria Math"/>
            </a:endParaRPr>
          </a:p>
          <a:p>
            <a:pPr marL="1047600" lvl="4" indent="-285709">
              <a:buFont typeface="Wingdings" pitchFamily="2" charset="2"/>
              <a:buChar char="§"/>
            </a:pPr>
            <a:r>
              <a:rPr lang="en-GB" i="1" noProof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GB" i="1" baseline="-25000" noProof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GB" noProof="0" dirty="0"/>
              <a:t> : ground truth documents for </a:t>
            </a:r>
            <a:r>
              <a:rPr lang="en-GB" i="1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GB" i="1" baseline="-250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endParaRPr lang="en-GB" noProof="0" dirty="0"/>
          </a:p>
          <a:p>
            <a:pPr marL="1047600" lvl="4" indent="-285709">
              <a:buFont typeface="Wingdings" pitchFamily="2" charset="2"/>
              <a:buChar char="§"/>
            </a:pPr>
            <a:r>
              <a:rPr lang="en-GB" i="1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GB" noProof="0" dirty="0"/>
              <a:t> : set of training documents</a:t>
            </a:r>
          </a:p>
          <a:p>
            <a:pPr marL="1047600" lvl="4" indent="-285709">
              <a:buFont typeface="Wingdings" pitchFamily="2" charset="2"/>
              <a:buChar char="§"/>
            </a:pPr>
            <a:r>
              <a:rPr lang="en-GB" i="1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GB" noProof="0" dirty="0"/>
              <a:t> : size of vocabulary</a:t>
            </a:r>
          </a:p>
          <a:p>
            <a:pPr marL="1047600" lvl="4" indent="-285709">
              <a:buFont typeface="Wingdings" pitchFamily="2" charset="2"/>
              <a:buChar char="§"/>
            </a:pPr>
            <a:r>
              <a:rPr lang="en-GB" noProof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cf</a:t>
            </a:r>
            <a:r>
              <a:rPr lang="en-GB" baseline="-25000" noProof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ci</a:t>
            </a:r>
            <a:r>
              <a:rPr lang="en-GB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GB" i="1" noProof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GB" i="1" baseline="-25000" noProof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n-GB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GB" noProof="0" dirty="0"/>
              <a:t> : collection frequency of </a:t>
            </a:r>
            <a:r>
              <a:rPr lang="en-GB" i="1" noProof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GB" i="1" baseline="-25000" noProof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n-GB" noProof="0" dirty="0"/>
              <a:t> restricted on </a:t>
            </a:r>
            <a:r>
              <a:rPr lang="en-GB" i="1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GB" i="1" baseline="-250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</a:p>
          <a:p>
            <a:pPr marL="1047600" lvl="4" indent="-285709">
              <a:buFont typeface="Wingdings" pitchFamily="2" charset="2"/>
              <a:buChar char="§"/>
            </a:pPr>
            <a:r>
              <a:rPr lang="en-GB" noProof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tf</a:t>
            </a:r>
            <a:r>
              <a:rPr lang="en-GB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GB" i="1" noProof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GB" i="1" baseline="-25000" noProof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n-GB" i="1" noProof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,d</a:t>
            </a:r>
            <a:r>
              <a:rPr lang="en-GB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GB" noProof="0" dirty="0"/>
              <a:t> : term frequency of </a:t>
            </a:r>
            <a:r>
              <a:rPr lang="en-GB" i="1" noProof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GB" i="1" baseline="-25000" noProof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n-GB" noProof="0" dirty="0"/>
              <a:t> in </a:t>
            </a:r>
            <a:r>
              <a:rPr lang="en-GB" i="1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endParaRPr lang="en-GB" noProof="0" dirty="0"/>
          </a:p>
          <a:p>
            <a:r>
              <a:rPr lang="en-GB" noProof="0" dirty="0"/>
              <a:t>For practical reasons:</a:t>
            </a:r>
          </a:p>
          <a:p>
            <a:pPr lvl="1"/>
            <a:r>
              <a:rPr lang="en-GB" noProof="0" dirty="0"/>
              <a:t>Treat all documents from one category as one large document</a:t>
            </a:r>
          </a:p>
          <a:p>
            <a:pPr lvl="1"/>
            <a:r>
              <a:rPr lang="en-GB" noProof="0" dirty="0"/>
              <a:t>Sum over logs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feld 4"/>
              <p:cNvSpPr txBox="1"/>
              <p:nvPr/>
            </p:nvSpPr>
            <p:spPr>
              <a:xfrm>
                <a:off x="1271633" y="1463313"/>
                <a:ext cx="6000667" cy="7648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17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170" i="1">
                              <a:latin typeface="Cambria Math" charset="0"/>
                            </a:rPr>
                            <m:t>𝛾</m:t>
                          </m:r>
                        </m:e>
                        <m:sub>
                          <m:r>
                            <a:rPr lang="de-DE" sz="1170" i="1">
                              <a:latin typeface="Cambria Math" charset="0"/>
                            </a:rPr>
                            <m:t>𝑁𝐵</m:t>
                          </m:r>
                        </m:sub>
                      </m:sSub>
                      <m:d>
                        <m:dPr>
                          <m:ctrlPr>
                            <a:rPr lang="de-DE" sz="117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170" i="1">
                              <a:latin typeface="Cambria Math" charset="0"/>
                            </a:rPr>
                            <m:t>𝑑</m:t>
                          </m:r>
                        </m:e>
                      </m:d>
                      <m:r>
                        <a:rPr lang="de-DE" sz="1170" i="1">
                          <a:latin typeface="Cambria Math" charset="0"/>
                        </a:rPr>
                        <m:t>=</m:t>
                      </m:r>
                      <m:func>
                        <m:funcPr>
                          <m:ctrlPr>
                            <a:rPr lang="de-DE" sz="117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de-DE" sz="1170">
                              <a:latin typeface="Cambria Math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de-DE" sz="117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de-DE" sz="1170" i="1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de-DE" sz="1170">
                                      <a:latin typeface="Cambria Math" charset="0"/>
                                    </a:rPr>
                                    <m:t>max</m:t>
                                  </m:r>
                                </m:e>
                                <m:lim>
                                  <m:sSub>
                                    <m:sSubPr>
                                      <m:ctrlPr>
                                        <a:rPr lang="de-DE" sz="117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de-DE" sz="1170">
                                          <a:latin typeface="Cambria Math" charset="0"/>
                                        </a:rPr>
                                        <m:t>c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de-DE" sz="1170">
                                          <a:latin typeface="Cambria Math" charset="0"/>
                                        </a:rPr>
                                        <m:t>i</m:t>
                                      </m:r>
                                    </m:sub>
                                  </m:sSub>
                                  <m:r>
                                    <a:rPr lang="de-DE" sz="1170" i="1">
                                      <a:latin typeface="Cambria Math" charset="0"/>
                                    </a:rPr>
                                    <m:t>∈</m:t>
                                  </m:r>
                                  <m:r>
                                    <a:rPr lang="de-DE" sz="1170" i="1">
                                      <a:latin typeface="Cambria Math" charset="0"/>
                                    </a:rPr>
                                    <m:t>𝐶</m:t>
                                  </m:r>
                                </m:lim>
                              </m:limLow>
                            </m:fName>
                            <m:e>
                              <m:d>
                                <m:dPr>
                                  <m:ctrlPr>
                                    <a:rPr lang="mr-IN" sz="117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mr-IN" sz="117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de-DE" sz="1170" i="1">
                                          <a:latin typeface="Cambria Math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lang="de-DE" sz="117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170" i="1">
                                              <a:latin typeface="Cambria Math" charset="0"/>
                                            </a:rPr>
                                            <m:t>𝑔</m:t>
                                          </m:r>
                                        </m:e>
                                        <m:sub>
                                          <m:r>
                                            <a:rPr lang="de-DE" sz="1170" i="1">
                                              <a:latin typeface="Cambria Math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de-DE" sz="1170" i="1">
                                          <a:latin typeface="Cambria Math" charset="0"/>
                                        </a:rPr>
                                        <m:t>|</m:t>
                                      </m:r>
                                    </m:num>
                                    <m:den>
                                      <m:r>
                                        <a:rPr lang="de-DE" sz="1170" i="1">
                                          <a:latin typeface="Cambria Math" charset="0"/>
                                        </a:rPr>
                                        <m:t>|</m:t>
                                      </m:r>
                                      <m:r>
                                        <a:rPr lang="de-DE" sz="1170" i="1">
                                          <a:latin typeface="Cambria Math" charset="0"/>
                                        </a:rPr>
                                        <m:t>𝐷</m:t>
                                      </m:r>
                                      <m:r>
                                        <a:rPr lang="de-DE" sz="1170" i="1">
                                          <a:latin typeface="Cambria Math" charset="0"/>
                                        </a:rPr>
                                        <m:t>|</m:t>
                                      </m:r>
                                    </m:den>
                                  </m:f>
                                  <m:r>
                                    <a:rPr lang="de-DE" sz="1170" i="1">
                                      <a:latin typeface="Cambria Math" charset="0"/>
                                    </a:rPr>
                                    <m:t>⋅</m:t>
                                  </m:r>
                                  <m:sSup>
                                    <m:sSupPr>
                                      <m:ctrlPr>
                                        <a:rPr lang="de-DE" sz="117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nary>
                                        <m:naryPr>
                                          <m:chr m:val="∏"/>
                                          <m:ctrlPr>
                                            <a:rPr lang="is-IS" sz="117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m:rPr>
                                              <m:brk m:alnAt="23"/>
                                            </m:rPr>
                                            <a:rPr lang="de-DE" sz="1170" i="1">
                                              <a:latin typeface="Cambria Math" charset="0"/>
                                            </a:rPr>
                                            <m:t>𝑗</m:t>
                                          </m:r>
                                          <m:r>
                                            <a:rPr lang="de-DE" sz="1170" i="1">
                                              <a:latin typeface="Cambria Math" charset="0"/>
                                            </a:rPr>
                                            <m:t>=1</m:t>
                                          </m:r>
                                        </m:sub>
                                        <m:sup>
                                          <m:r>
                                            <a:rPr lang="de-DE" sz="1170" i="1">
                                              <a:latin typeface="Cambria Math" charset="0"/>
                                            </a:rPr>
                                            <m:t>𝑀</m:t>
                                          </m:r>
                                        </m:sup>
                                        <m:e>
                                          <m:d>
                                            <m:dPr>
                                              <m:ctrlPr>
                                                <a:rPr lang="mr-IN" sz="117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f>
                                                <m:fPr>
                                                  <m:ctrlPr>
                                                    <a:rPr lang="mr-IN" sz="117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sSub>
                                                    <m:sSubPr>
                                                      <m:ctrlPr>
                                                        <a:rPr lang="de-DE" sz="117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m:rPr>
                                                          <m:sty m:val="p"/>
                                                        </m:rPr>
                                                        <a:rPr lang="de-DE" sz="1170">
                                                          <a:latin typeface="Cambria Math" charset="0"/>
                                                        </a:rPr>
                                                        <m:t>cf</m:t>
                                                      </m:r>
                                                    </m:e>
                                                    <m:sub>
                                                      <m:sSub>
                                                        <m:sSubPr>
                                                          <m:ctrlPr>
                                                            <a:rPr lang="de-DE" sz="1170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de-DE" sz="1170" i="1">
                                                              <a:latin typeface="Cambria Math" charset="0"/>
                                                            </a:rPr>
                                                            <m:t>𝑐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de-DE" sz="1170" i="1">
                                                              <a:latin typeface="Cambria Math" charset="0"/>
                                                            </a:rPr>
                                                            <m:t>𝑖</m:t>
                                                          </m:r>
                                                        </m:sub>
                                                      </m:sSub>
                                                    </m:sub>
                                                  </m:sSub>
                                                  <m:d>
                                                    <m:dPr>
                                                      <m:ctrlPr>
                                                        <a:rPr lang="de-DE" sz="117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sSub>
                                                        <m:sSubPr>
                                                          <m:ctrlPr>
                                                            <a:rPr lang="de-DE" sz="1170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de-DE" sz="1170" i="1">
                                                              <a:latin typeface="Cambria Math" charset="0"/>
                                                            </a:rPr>
                                                            <m:t>𝑡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de-DE" sz="1170" i="1">
                                                              <a:latin typeface="Cambria Math" charset="0"/>
                                                            </a:rPr>
                                                            <m:t>𝑗</m:t>
                                                          </m:r>
                                                        </m:sub>
                                                      </m:sSub>
                                                    </m:e>
                                                  </m:d>
                                                  <m:r>
                                                    <a:rPr lang="de-DE" sz="1170" i="1">
                                                      <a:latin typeface="Cambria Math" charset="0"/>
                                                    </a:rPr>
                                                    <m:t>+1</m:t>
                                                  </m:r>
                                                </m:num>
                                                <m:den>
                                                  <m:nary>
                                                    <m:naryPr>
                                                      <m:chr m:val="∑"/>
                                                      <m:limLoc m:val="subSup"/>
                                                      <m:ctrlPr>
                                                        <a:rPr lang="is-IS" sz="117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naryPr>
                                                    <m:sub>
                                                      <m:r>
                                                        <m:rPr>
                                                          <m:brk m:alnAt="25"/>
                                                        </m:rPr>
                                                        <a:rPr lang="de-DE" sz="1170" i="1">
                                                          <a:latin typeface="Cambria Math" charset="0"/>
                                                        </a:rPr>
                                                        <m:t>𝑘</m:t>
                                                      </m:r>
                                                      <m:r>
                                                        <a:rPr lang="de-DE" sz="1170" i="1">
                                                          <a:latin typeface="Cambria Math" charset="0"/>
                                                        </a:rPr>
                                                        <m:t>=1</m:t>
                                                      </m:r>
                                                    </m:sub>
                                                    <m:sup>
                                                      <m:r>
                                                        <a:rPr lang="de-DE" sz="1170" i="1">
                                                          <a:latin typeface="Cambria Math" charset="0"/>
                                                        </a:rPr>
                                                        <m:t>𝑀</m:t>
                                                      </m:r>
                                                    </m:sup>
                                                    <m:e>
                                                      <m:sSub>
                                                        <m:sSubPr>
                                                          <m:ctrlPr>
                                                            <a:rPr lang="de-DE" sz="1170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m:rPr>
                                                              <m:sty m:val="p"/>
                                                            </m:rPr>
                                                            <a:rPr lang="de-DE" sz="1170">
                                                              <a:latin typeface="Cambria Math" charset="0"/>
                                                            </a:rPr>
                                                            <m:t>cf</m:t>
                                                          </m:r>
                                                        </m:e>
                                                        <m:sub>
                                                          <m:sSub>
                                                            <m:sSubPr>
                                                              <m:ctrlPr>
                                                                <a:rPr lang="de-DE" sz="1170" i="1"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</m:ctrlPr>
                                                            </m:sSubPr>
                                                            <m:e>
                                                              <m:r>
                                                                <a:rPr lang="de-DE" sz="1170" i="1">
                                                                  <a:latin typeface="Cambria Math" charset="0"/>
                                                                </a:rPr>
                                                                <m:t>𝑐</m:t>
                                                              </m:r>
                                                            </m:e>
                                                            <m:sub>
                                                              <m:r>
                                                                <a:rPr lang="de-DE" sz="1170" i="1">
                                                                  <a:latin typeface="Cambria Math" charset="0"/>
                                                                </a:rPr>
                                                                <m:t>𝑖</m:t>
                                                              </m:r>
                                                            </m:sub>
                                                          </m:sSub>
                                                        </m:sub>
                                                      </m:sSub>
                                                      <m:d>
                                                        <m:dPr>
                                                          <m:ctrlPr>
                                                            <a:rPr lang="de-DE" sz="1170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dPr>
                                                        <m:e>
                                                          <m:sSub>
                                                            <m:sSubPr>
                                                              <m:ctrlPr>
                                                                <a:rPr lang="de-DE" sz="1170" i="1"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</m:ctrlPr>
                                                            </m:sSubPr>
                                                            <m:e>
                                                              <m:r>
                                                                <a:rPr lang="de-DE" sz="1170" i="1">
                                                                  <a:latin typeface="Cambria Math" charset="0"/>
                                                                </a:rPr>
                                                                <m:t>𝑡</m:t>
                                                              </m:r>
                                                            </m:e>
                                                            <m:sub>
                                                              <m:r>
                                                                <a:rPr lang="de-DE" sz="1170" i="1">
                                                                  <a:latin typeface="Cambria Math" charset="0"/>
                                                                </a:rPr>
                                                                <m:t>𝑘</m:t>
                                                              </m:r>
                                                            </m:sub>
                                                          </m:sSub>
                                                        </m:e>
                                                      </m:d>
                                                      <m:r>
                                                        <a:rPr lang="de-DE" sz="1170" i="1">
                                                          <a:latin typeface="Cambria Math" charset="0"/>
                                                        </a:rPr>
                                                        <m:t>+</m:t>
                                                      </m:r>
                                                      <m:r>
                                                        <a:rPr lang="de-DE" sz="1170" i="1">
                                                          <a:latin typeface="Cambria Math" charset="0"/>
                                                        </a:rPr>
                                                        <m:t>𝑀</m:t>
                                                      </m:r>
                                                    </m:e>
                                                  </m:nary>
                                                </m:den>
                                              </m:f>
                                            </m:e>
                                          </m:d>
                                        </m:e>
                                      </m:nary>
                                    </m:e>
                                    <m:sup>
                                      <m:r>
                                        <a:rPr lang="de-DE" sz="1170" i="1">
                                          <a:latin typeface="Cambria Math" charset="0"/>
                                        </a:rPr>
                                        <m:t>𝑡𝑓</m:t>
                                      </m:r>
                                      <m:d>
                                        <m:dPr>
                                          <m:ctrlPr>
                                            <a:rPr lang="de-DE" sz="117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de-DE" sz="117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170" i="1">
                                                  <a:latin typeface="Cambria Math" charset="0"/>
                                                </a:rPr>
                                                <m:t>𝑡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170" i="1">
                                                  <a:latin typeface="Cambria Math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  <m:r>
                                            <a:rPr lang="de-DE" sz="1170" i="1">
                                              <a:latin typeface="Cambria Math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de-DE" sz="1170" i="1">
                                              <a:latin typeface="Cambria Math" charset="0"/>
                                            </a:rPr>
                                            <m:t>𝑑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lang="de-DE" sz="1170" dirty="0"/>
              </a:p>
            </p:txBody>
          </p:sp>
        </mc:Choice>
        <mc:Fallback xmlns="">
          <p:sp>
            <p:nvSpPr>
              <p:cNvPr id="5" name="Textfeld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1633" y="1463313"/>
                <a:ext cx="6000667" cy="764889"/>
              </a:xfrm>
              <a:prstGeom prst="rect">
                <a:avLst/>
              </a:prstGeom>
              <a:blipFill>
                <a:blip r:embed="rId2"/>
                <a:stretch>
                  <a:fillRect t="-62295" b="-10327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96E5F79-0BE2-7E4A-A8CB-101D039D529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/>
              <a:t>Steffen Staab, Universität Stuttgart, @ststaab, https://www.ipvs.uni-stuttgart.de/departments/ac/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66870DC-FABB-8845-A070-1367EF5A7D6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BECD02-1E3F-4E4B-93EF-F431C7D276AE}" type="slidenum">
              <a:rPr lang="en-US" noProof="0" smtClean="0"/>
              <a:pPr/>
              <a:t>44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51746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0305" y="891045"/>
            <a:ext cx="7440827" cy="1380153"/>
          </a:xfrm>
        </p:spPr>
        <p:txBody>
          <a:bodyPr>
            <a:normAutofit fontScale="77500" lnSpcReduction="20000"/>
          </a:bodyPr>
          <a:lstStyle/>
          <a:p>
            <a:r>
              <a:rPr lang="en-GB" noProof="0" dirty="0"/>
              <a:t>30 training documents</a:t>
            </a:r>
          </a:p>
          <a:p>
            <a:r>
              <a:rPr lang="en-GB" noProof="0" dirty="0"/>
              <a:t>3 categories: economics, politics, tourism</a:t>
            </a:r>
          </a:p>
          <a:p>
            <a:r>
              <a:rPr lang="en-GB" noProof="0" dirty="0"/>
              <a:t>Category priors:</a:t>
            </a:r>
          </a:p>
          <a:p>
            <a:pPr marL="380985" lvl="1" indent="0">
              <a:buNone/>
            </a:pPr>
            <a:r>
              <a:rPr lang="en-GB" b="0" noProof="0" dirty="0"/>
              <a:t> </a:t>
            </a:r>
            <a:endParaRPr lang="en-GB" noProof="0" dirty="0"/>
          </a:p>
        </p:txBody>
      </p:sp>
      <p:graphicFrame>
        <p:nvGraphicFramePr>
          <p:cNvPr id="4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02748079"/>
              </p:ext>
            </p:extLst>
          </p:nvPr>
        </p:nvGraphicFramePr>
        <p:xfrm>
          <a:off x="820305" y="2309407"/>
          <a:ext cx="7340087" cy="3009593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495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25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25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25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1259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1259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1259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1259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259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259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12598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12598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12598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12598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212598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212598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212598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212598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212598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212598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212598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212598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212598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212598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212598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  <a:gridCol w="212598">
                  <a:extLst>
                    <a:ext uri="{9D8B030D-6E8A-4147-A177-3AD203B41FA5}">
                      <a16:colId xmlns:a16="http://schemas.microsoft.com/office/drawing/2014/main" val="20025"/>
                    </a:ext>
                  </a:extLst>
                </a:gridCol>
                <a:gridCol w="212598">
                  <a:extLst>
                    <a:ext uri="{9D8B030D-6E8A-4147-A177-3AD203B41FA5}">
                      <a16:colId xmlns:a16="http://schemas.microsoft.com/office/drawing/2014/main" val="20026"/>
                    </a:ext>
                  </a:extLst>
                </a:gridCol>
                <a:gridCol w="212598">
                  <a:extLst>
                    <a:ext uri="{9D8B030D-6E8A-4147-A177-3AD203B41FA5}">
                      <a16:colId xmlns:a16="http://schemas.microsoft.com/office/drawing/2014/main" val="20027"/>
                    </a:ext>
                  </a:extLst>
                </a:gridCol>
                <a:gridCol w="212598">
                  <a:extLst>
                    <a:ext uri="{9D8B030D-6E8A-4147-A177-3AD203B41FA5}">
                      <a16:colId xmlns:a16="http://schemas.microsoft.com/office/drawing/2014/main" val="20028"/>
                    </a:ext>
                  </a:extLst>
                </a:gridCol>
                <a:gridCol w="212598">
                  <a:extLst>
                    <a:ext uri="{9D8B030D-6E8A-4147-A177-3AD203B41FA5}">
                      <a16:colId xmlns:a16="http://schemas.microsoft.com/office/drawing/2014/main" val="20029"/>
                    </a:ext>
                  </a:extLst>
                </a:gridCol>
                <a:gridCol w="212598">
                  <a:extLst>
                    <a:ext uri="{9D8B030D-6E8A-4147-A177-3AD203B41FA5}">
                      <a16:colId xmlns:a16="http://schemas.microsoft.com/office/drawing/2014/main" val="20030"/>
                    </a:ext>
                  </a:extLst>
                </a:gridCol>
                <a:gridCol w="212598">
                  <a:extLst>
                    <a:ext uri="{9D8B030D-6E8A-4147-A177-3AD203B41FA5}">
                      <a16:colId xmlns:a16="http://schemas.microsoft.com/office/drawing/2014/main" val="20031"/>
                    </a:ext>
                  </a:extLst>
                </a:gridCol>
              </a:tblGrid>
              <a:tr h="19050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solidFill>
                            <a:schemeClr val="tx2"/>
                          </a:solidFill>
                          <a:effectLst/>
                        </a:rPr>
                        <a:t>Term</a:t>
                      </a:r>
                      <a:endParaRPr lang="en-US" sz="1100" b="0" i="0" u="none" strike="noStrike" dirty="0">
                        <a:solidFill>
                          <a:schemeClr val="tx2"/>
                        </a:solidFill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i="1" u="none" strike="noStrike" dirty="0"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  <a:r>
                        <a:rPr lang="en-US" sz="1100" i="1" u="none" strike="noStrike" baseline="-25000" dirty="0"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100" b="0" i="1" u="none" strike="noStrike" dirty="0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i="1" u="none" strike="noStrike" dirty="0"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  <a:r>
                        <a:rPr lang="en-US" sz="1100" i="1" u="none" strike="noStrike" baseline="-25000" dirty="0"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100" b="0" i="1" u="none" strike="noStrike" dirty="0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i="1" u="none" strike="noStrike" dirty="0"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  <a:r>
                        <a:rPr lang="en-US" sz="1100" i="1" u="none" strike="noStrike" baseline="-25000" dirty="0"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1100" b="0" i="1" u="none" strike="noStrike" dirty="0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i="1" u="none" strike="noStrike" dirty="0"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  <a:r>
                        <a:rPr lang="en-US" sz="1100" i="1" u="none" strike="noStrike" baseline="-25000" dirty="0"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1100" b="0" i="1" u="none" strike="noStrike" dirty="0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i="1" u="none" strike="noStrike" dirty="0"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  <a:r>
                        <a:rPr lang="en-US" sz="1100" i="1" u="none" strike="noStrike" baseline="-25000" dirty="0"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sz="1100" b="0" i="1" u="none" strike="noStrike" dirty="0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i="1" u="none" strike="noStrike" dirty="0"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  <a:r>
                        <a:rPr lang="en-US" sz="1100" i="1" u="none" strike="noStrike" baseline="-25000" dirty="0"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sz="1100" b="0" i="1" u="none" strike="noStrike" dirty="0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i="1" u="none" strike="noStrike" dirty="0"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  <a:r>
                        <a:rPr lang="en-US" sz="1100" i="1" u="none" strike="noStrike" baseline="-25000" dirty="0"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US" sz="1100" b="0" i="1" u="none" strike="noStrike" dirty="0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i="1" u="none" strike="noStrike" dirty="0"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  <a:r>
                        <a:rPr lang="en-US" sz="1100" i="1" u="none" strike="noStrike" baseline="-25000" dirty="0"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endParaRPr lang="en-US" sz="1100" b="0" i="1" u="none" strike="noStrike" dirty="0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i="1" u="none" strike="noStrike" dirty="0"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  <a:r>
                        <a:rPr lang="en-US" sz="1100" i="1" u="none" strike="noStrike" baseline="-25000" dirty="0"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  <a:endParaRPr lang="en-US" sz="1100" b="0" i="1" u="none" strike="noStrike" dirty="0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i="1" u="none" strike="noStrike" dirty="0"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  <a:r>
                        <a:rPr lang="en-US" sz="1100" i="1" u="none" strike="noStrike" baseline="-25000" dirty="0"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lang="en-US" sz="1100" b="0" i="1" u="none" strike="noStrike" dirty="0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i="1" u="none" strike="noStrike" dirty="0"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  <a:r>
                        <a:rPr lang="en-US" sz="1100" i="1" u="none" strike="noStrike" baseline="-25000" dirty="0"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</a:t>
                      </a:r>
                      <a:endParaRPr lang="en-US" sz="1100" b="0" i="1" u="none" strike="noStrike" dirty="0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i="1" u="none" strike="noStrike" dirty="0"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  <a:r>
                        <a:rPr lang="en-US" sz="1100" i="1" u="none" strike="noStrike" baseline="-25000" dirty="0"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</a:t>
                      </a:r>
                      <a:endParaRPr lang="en-US" sz="1100" b="0" i="1" u="none" strike="noStrike" dirty="0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i="1" u="none" strike="noStrike" dirty="0"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  <a:r>
                        <a:rPr lang="en-US" sz="1100" i="1" u="none" strike="noStrike" baseline="-25000" dirty="0"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</a:t>
                      </a:r>
                      <a:endParaRPr lang="en-US" sz="1100" b="0" i="1" u="none" strike="noStrike" dirty="0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i="1" u="none" strike="noStrike" dirty="0"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  <a:r>
                        <a:rPr lang="en-US" sz="1100" i="1" u="none" strike="noStrike" baseline="-25000" dirty="0"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</a:t>
                      </a:r>
                      <a:endParaRPr lang="en-US" sz="1100" b="0" i="1" u="none" strike="noStrike" dirty="0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i="1" u="none" strike="noStrike" baseline="-25000" dirty="0"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d15</a:t>
                      </a:r>
                      <a:endParaRPr lang="en-US" sz="1100" b="0" i="1" u="none" strike="noStrike" dirty="0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i="1" u="none" strike="noStrike"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  <a:r>
                        <a:rPr lang="en-US" sz="1100" i="1" u="none" strike="noStrike" baseline="-25000"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</a:t>
                      </a:r>
                      <a:endParaRPr lang="en-US" sz="1100" b="0" i="1" u="none" strike="noStrike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i="1" u="none" strike="noStrike"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  <a:r>
                        <a:rPr lang="en-US" sz="1100" i="1" u="none" strike="noStrike" baseline="-25000"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17</a:t>
                      </a:r>
                      <a:endParaRPr lang="en-US" sz="1100" b="0" i="1" u="none" strike="noStrike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i="1" u="none" strike="noStrike" dirty="0"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  <a:r>
                        <a:rPr lang="en-US" sz="1100" i="1" u="none" strike="noStrike" baseline="-25000" dirty="0"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18</a:t>
                      </a:r>
                      <a:endParaRPr lang="en-US" sz="1100" b="0" i="1" u="none" strike="noStrike" dirty="0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i="1" u="none" strike="noStrike" dirty="0"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  <a:r>
                        <a:rPr lang="en-US" sz="1100" i="1" u="none" strike="noStrike" baseline="-25000" dirty="0"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</a:t>
                      </a:r>
                      <a:endParaRPr lang="en-US" sz="1100" b="0" i="1" u="none" strike="noStrike" dirty="0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i="1" u="none" strike="noStrike" dirty="0"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  <a:r>
                        <a:rPr lang="en-US" sz="1100" i="1" u="none" strike="noStrike" baseline="-25000" dirty="0"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</a:t>
                      </a:r>
                      <a:endParaRPr lang="en-US" sz="1100" b="0" i="1" u="none" strike="noStrike" dirty="0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i="1" u="none" strike="noStrike"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  <a:r>
                        <a:rPr lang="en-US" sz="1100" i="1" u="none" strike="noStrike" baseline="-25000"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21</a:t>
                      </a:r>
                      <a:endParaRPr lang="en-US" sz="1100" b="0" i="1" u="none" strike="noStrike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i="1" u="none" strike="noStrike"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  <a:r>
                        <a:rPr lang="en-US" sz="1100" i="1" u="none" strike="noStrike" baseline="-25000"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22</a:t>
                      </a:r>
                      <a:endParaRPr lang="en-US" sz="1100" b="0" i="1" u="none" strike="noStrike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i="1" u="none" strike="noStrike" dirty="0"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  <a:r>
                        <a:rPr lang="en-US" sz="1100" i="1" u="none" strike="noStrike" baseline="-25000" dirty="0"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23</a:t>
                      </a:r>
                      <a:endParaRPr lang="en-US" sz="1100" b="0" i="1" u="none" strike="noStrike" dirty="0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i="1" u="none" strike="noStrike" dirty="0"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  <a:r>
                        <a:rPr lang="en-US" sz="1100" i="1" u="none" strike="noStrike" baseline="-25000" dirty="0"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24</a:t>
                      </a:r>
                      <a:endParaRPr lang="en-US" sz="1100" b="0" i="1" u="none" strike="noStrike" dirty="0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i="1" u="none" strike="noStrike" dirty="0"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  <a:r>
                        <a:rPr lang="en-US" sz="1100" i="1" u="none" strike="noStrike" baseline="-25000" dirty="0"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</a:t>
                      </a:r>
                      <a:endParaRPr lang="en-US" sz="1100" b="0" i="1" u="none" strike="noStrike" dirty="0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i="1" u="none" strike="noStrike"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  <a:r>
                        <a:rPr lang="en-US" sz="1100" i="1" u="none" strike="noStrike" baseline="-25000"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26</a:t>
                      </a:r>
                      <a:endParaRPr lang="en-US" sz="1100" b="0" i="1" u="none" strike="noStrike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i="1" u="none" strike="noStrike" dirty="0"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  <a:r>
                        <a:rPr lang="en-US" sz="1100" i="1" u="none" strike="noStrike" baseline="-25000" dirty="0"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27</a:t>
                      </a:r>
                      <a:endParaRPr lang="en-US" sz="1100" b="0" i="1" u="none" strike="noStrike" dirty="0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i="1" u="none" strike="noStrike" dirty="0"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  <a:r>
                        <a:rPr lang="en-US" sz="1100" i="1" u="none" strike="noStrike" baseline="-25000" dirty="0"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28</a:t>
                      </a:r>
                      <a:endParaRPr lang="en-US" sz="1100" b="0" i="1" u="none" strike="noStrike" dirty="0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i="1" u="none" strike="noStrike" dirty="0"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  <a:r>
                        <a:rPr lang="en-US" sz="1100" i="1" u="none" strike="noStrike" baseline="-25000" dirty="0"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29</a:t>
                      </a:r>
                      <a:endParaRPr lang="en-US" sz="1100" b="0" i="1" u="none" strike="noStrike" dirty="0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i="1" u="none" strike="noStrike" dirty="0"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  <a:r>
                        <a:rPr lang="en-US" sz="1100" i="1" u="none" strike="noStrike" baseline="-25000" dirty="0"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</a:t>
                      </a:r>
                      <a:endParaRPr lang="en-US" sz="1100" b="0" i="1" u="none" strike="noStrike" dirty="0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l-GR" sz="1100" i="0" u="none" strike="noStrike" dirty="0"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Σ</a:t>
                      </a:r>
                      <a:endParaRPr lang="en-US" sz="1100" b="0" i="0" u="none" strike="noStrike" dirty="0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00" marR="7200" marT="7201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agency</a:t>
                      </a:r>
                      <a:endParaRPr lang="en-US" sz="1100" b="0" i="0" u="none" strike="noStrike" dirty="0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</a:t>
                      </a:r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</a:t>
                      </a:r>
                      <a:endParaRPr lang="en-US" sz="1100" b="0" i="0" u="none" strike="noStrike" dirty="0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</a:t>
                      </a:r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</a:t>
                      </a:r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15</a:t>
                      </a:r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airplane</a:t>
                      </a:r>
                      <a:endParaRPr lang="en-US" sz="1100" b="0" i="0" u="none" strike="noStrike" dirty="0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</a:t>
                      </a:r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</a:t>
                      </a:r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3</a:t>
                      </a:r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4</a:t>
                      </a:r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15</a:t>
                      </a:r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beach</a:t>
                      </a:r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8</a:t>
                      </a:r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</a:t>
                      </a:r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4</a:t>
                      </a:r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5</a:t>
                      </a:r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20</a:t>
                      </a:r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boat</a:t>
                      </a:r>
                      <a:endParaRPr lang="en-US" sz="1100" b="0" i="0" u="none" strike="noStrike" dirty="0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2</a:t>
                      </a:r>
                      <a:endParaRPr lang="en-US" sz="1100" b="0" i="0" u="none" strike="noStrike" dirty="0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3</a:t>
                      </a:r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7</a:t>
                      </a:r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50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city</a:t>
                      </a:r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3</a:t>
                      </a:r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</a:t>
                      </a:r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</a:t>
                      </a:r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3</a:t>
                      </a:r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14</a:t>
                      </a:r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50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company</a:t>
                      </a:r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4</a:t>
                      </a:r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</a:t>
                      </a:r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</a:t>
                      </a:r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2</a:t>
                      </a:r>
                      <a:endParaRPr lang="en-US" sz="1100" b="0" i="0" u="none" strike="noStrike" dirty="0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3</a:t>
                      </a:r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</a:t>
                      </a:r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20</a:t>
                      </a:r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50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government</a:t>
                      </a:r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</a:t>
                      </a:r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3</a:t>
                      </a:r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</a:t>
                      </a:r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</a:t>
                      </a:r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5</a:t>
                      </a:r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</a:t>
                      </a:r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17</a:t>
                      </a:r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050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island</a:t>
                      </a:r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</a:t>
                      </a:r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</a:t>
                      </a:r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3</a:t>
                      </a:r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10</a:t>
                      </a:r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050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journey</a:t>
                      </a:r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3</a:t>
                      </a:r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</a:t>
                      </a:r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5</a:t>
                      </a:r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</a:t>
                      </a:r>
                      <a:endParaRPr lang="en-US" sz="1100" b="0" i="0" u="none" strike="noStrike" dirty="0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21</a:t>
                      </a:r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050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law</a:t>
                      </a:r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3</a:t>
                      </a:r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7</a:t>
                      </a:r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4</a:t>
                      </a:r>
                      <a:endParaRPr lang="en-US" sz="1100" b="0" i="0" u="none" strike="noStrike" dirty="0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3</a:t>
                      </a:r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2</a:t>
                      </a:r>
                      <a:endParaRPr lang="en-US" sz="1100" b="0" i="0" u="none" strike="noStrike" dirty="0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5</a:t>
                      </a:r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3</a:t>
                      </a:r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28</a:t>
                      </a:r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9050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president</a:t>
                      </a:r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</a:t>
                      </a:r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4</a:t>
                      </a:r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2</a:t>
                      </a:r>
                      <a:endParaRPr lang="en-US" sz="1100" b="0" i="0" u="none" strike="noStrike" dirty="0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</a:t>
                      </a:r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5</a:t>
                      </a:r>
                      <a:endParaRPr lang="en-US" sz="1100" b="0" i="0" u="none" strike="noStrike" dirty="0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19</a:t>
                      </a:r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9050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tax</a:t>
                      </a:r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5</a:t>
                      </a:r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</a:t>
                      </a:r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3</a:t>
                      </a:r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</a:t>
                      </a:r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3</a:t>
                      </a:r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5</a:t>
                      </a:r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23</a:t>
                      </a:r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9050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turnover</a:t>
                      </a:r>
                      <a:endParaRPr lang="en-US" sz="1100" b="0" i="0" u="none" strike="noStrike" dirty="0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4</a:t>
                      </a:r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3</a:t>
                      </a:r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</a:t>
                      </a:r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</a:t>
                      </a:r>
                      <a:endParaRPr lang="en-US" sz="1100" b="0" i="0" u="none" strike="noStrike" dirty="0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21</a:t>
                      </a:r>
                      <a:endParaRPr lang="en-US" sz="1100" b="0" i="0" u="none" strike="noStrike" dirty="0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9050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Category</a:t>
                      </a:r>
                      <a:endParaRPr lang="en-US" sz="1100" b="1" i="0" u="none" strike="noStrike" dirty="0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i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endParaRPr lang="en-US" sz="1100" b="1" i="1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i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endParaRPr lang="en-US" sz="1100" b="1" i="1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i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endParaRPr lang="en-US" sz="1100" b="1" i="1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i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endParaRPr lang="en-US" sz="1100" b="1" i="1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i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endParaRPr lang="en-US" sz="1100" b="1" i="1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i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endParaRPr lang="en-US" sz="1100" b="1" i="1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i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endParaRPr lang="en-US" sz="1100" b="1" i="1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i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endParaRPr lang="en-US" sz="1100" b="1" i="1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i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endParaRPr lang="en-US" sz="1100" b="1" i="1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i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endParaRPr lang="en-US" sz="1100" b="1" i="1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i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</a:t>
                      </a:r>
                      <a:endParaRPr lang="en-US" sz="1100" b="1" i="1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i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</a:t>
                      </a:r>
                      <a:endParaRPr lang="en-US" sz="1100" b="1" i="1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i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</a:t>
                      </a:r>
                      <a:endParaRPr lang="en-US" sz="1100" b="1" i="1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i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</a:t>
                      </a:r>
                      <a:endParaRPr lang="en-US" sz="1100" b="1" i="1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i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</a:t>
                      </a:r>
                      <a:endParaRPr lang="en-US" sz="1100" b="1" i="1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i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</a:t>
                      </a:r>
                      <a:endParaRPr lang="en-US" sz="1100" b="1" i="1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i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</a:t>
                      </a:r>
                      <a:endParaRPr lang="en-US" sz="1100" b="1" i="1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i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</a:t>
                      </a:r>
                      <a:endParaRPr lang="en-US" sz="1100" b="1" i="1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i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</a:t>
                      </a:r>
                      <a:endParaRPr lang="en-US" sz="1100" b="1" i="1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i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</a:t>
                      </a:r>
                      <a:endParaRPr lang="en-US" sz="1100" b="1" i="1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i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</a:t>
                      </a:r>
                      <a:endParaRPr lang="en-US" sz="1100" b="1" i="1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i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</a:t>
                      </a:r>
                      <a:endParaRPr lang="en-US" sz="1100" b="1" i="1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i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</a:t>
                      </a:r>
                      <a:endParaRPr lang="en-US" sz="1100" b="1" i="1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i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</a:t>
                      </a:r>
                      <a:endParaRPr lang="en-US" sz="1100" b="1" i="1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i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</a:t>
                      </a:r>
                      <a:endParaRPr lang="en-US" sz="1100" b="1" i="1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i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</a:t>
                      </a:r>
                      <a:endParaRPr lang="en-US" sz="1100" b="1" i="1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i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</a:t>
                      </a:r>
                      <a:endParaRPr lang="en-US" sz="1100" b="1" i="1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i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</a:t>
                      </a:r>
                      <a:endParaRPr lang="en-US" sz="1100" b="1" i="1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i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</a:t>
                      </a:r>
                      <a:endParaRPr lang="en-US" sz="1100" b="1" i="1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i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</a:t>
                      </a:r>
                      <a:endParaRPr lang="en-US" sz="1100" b="1" i="1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1" u="none" strike="noStrike" dirty="0">
                        <a:effectLst/>
                      </a:endParaRPr>
                    </a:p>
                  </a:txBody>
                  <a:tcPr marL="7200" marR="7200" marT="7201" marB="0" anchor="ctr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sp>
        <p:nvSpPr>
          <p:cNvPr id="5" name="Rounded Rectangle 2"/>
          <p:cNvSpPr/>
          <p:nvPr/>
        </p:nvSpPr>
        <p:spPr>
          <a:xfrm>
            <a:off x="938496" y="37187"/>
            <a:ext cx="1740193" cy="308355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70" dirty="0"/>
              <a:t>Example</a:t>
            </a: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97648415"/>
              </p:ext>
            </p:extLst>
          </p:nvPr>
        </p:nvGraphicFramePr>
        <p:xfrm>
          <a:off x="2894922" y="1581121"/>
          <a:ext cx="3001698" cy="5992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955520" imgH="393480" progId="Equation.3">
                  <p:embed/>
                </p:oleObj>
              </mc:Choice>
              <mc:Fallback>
                <p:oleObj name="Equation" r:id="rId2" imgW="1955520" imgH="393480" progId="Equation.3">
                  <p:embed/>
                  <p:pic>
                    <p:nvPicPr>
                      <p:cNvPr id="6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94922" y="1581121"/>
                        <a:ext cx="3001698" cy="59928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73F08D73-262C-5742-AEB3-CFE0E58F839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/>
              <a:t>Steffen Staab, Universität Stuttgart, @ststaab, https://www.ipvs.uni-stuttgart.de/departments/ac/</a:t>
            </a:r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CEF34928-98B9-F04E-812F-AEEF57286CD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BECD02-1E3F-4E4B-93EF-F431C7D276AE}" type="slidenum">
              <a:rPr lang="en-US" noProof="0" smtClean="0"/>
              <a:pPr/>
              <a:t>45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06466678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1587" y="1057300"/>
            <a:ext cx="5280587" cy="4380487"/>
          </a:xfrm>
        </p:spPr>
        <p:txBody>
          <a:bodyPr/>
          <a:lstStyle/>
          <a:p>
            <a:r>
              <a:rPr lang="en-GB" noProof="0" dirty="0"/>
              <a:t>Aggregate term frequencies in categories</a:t>
            </a:r>
          </a:p>
          <a:p>
            <a:r>
              <a:rPr lang="en-GB" noProof="0" dirty="0"/>
              <a:t>Determine category length</a:t>
            </a:r>
          </a:p>
          <a:p>
            <a:pPr lvl="1"/>
            <a:r>
              <a:rPr lang="en-GB" noProof="0" dirty="0"/>
              <a:t>Sum of term frequencies</a:t>
            </a:r>
          </a:p>
          <a:p>
            <a:r>
              <a:rPr lang="en-GB" noProof="0" dirty="0"/>
              <a:t>Estimate term probabilities</a:t>
            </a:r>
          </a:p>
          <a:p>
            <a:pPr lvl="1"/>
            <a:r>
              <a:rPr lang="en-GB" noProof="0" dirty="0"/>
              <a:t>Include smoothing</a:t>
            </a:r>
          </a:p>
          <a:p>
            <a:pPr marL="0" indent="0">
              <a:buNone/>
            </a:pPr>
            <a:endParaRPr lang="en-GB" noProof="0" dirty="0"/>
          </a:p>
          <a:p>
            <a:pPr lvl="1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Example</a:t>
            </a:r>
          </a:p>
        </p:txBody>
      </p:sp>
      <p:graphicFrame>
        <p:nvGraphicFramePr>
          <p:cNvPr id="4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55387445"/>
              </p:ext>
            </p:extLst>
          </p:nvPr>
        </p:nvGraphicFramePr>
        <p:xfrm>
          <a:off x="6150506" y="516710"/>
          <a:ext cx="2041055" cy="34839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9797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37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37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37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3226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u="none" strike="noStrike" dirty="0">
                          <a:solidFill>
                            <a:schemeClr val="tx2"/>
                          </a:solidFill>
                          <a:effectLst/>
                        </a:rPr>
                        <a:t>Term</a:t>
                      </a:r>
                      <a:endParaRPr lang="en-US" sz="1300" b="0" i="0" u="none" strike="noStrike" dirty="0">
                        <a:solidFill>
                          <a:schemeClr val="tx2"/>
                        </a:solidFill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i="1" u="none" strike="noStrike" dirty="0"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endParaRPr lang="en-US" sz="1300" b="0" i="1" u="none" strike="noStrike" dirty="0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i="1" u="none" strike="noStrike" dirty="0"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</a:t>
                      </a:r>
                      <a:endParaRPr lang="en-US" sz="1300" b="0" i="1" u="none" strike="noStrike" dirty="0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i="1" u="none" strike="noStrike" dirty="0"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</a:t>
                      </a:r>
                      <a:endParaRPr lang="en-US" sz="1300" b="0" i="1" u="none" strike="noStrike" dirty="0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00" marR="7200" marT="7201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226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u="none" strike="noStrike" dirty="0">
                          <a:effectLst/>
                        </a:rPr>
                        <a:t>agency</a:t>
                      </a:r>
                      <a:endParaRPr lang="en-US" sz="1300" b="0" i="0" u="none" strike="noStrike" dirty="0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u="none" strike="noStrike" dirty="0">
                          <a:effectLst/>
                        </a:rPr>
                        <a:t>4</a:t>
                      </a:r>
                      <a:endParaRPr lang="en-US" sz="1300" b="0" i="0" u="none" strike="noStrike" dirty="0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300" b="0" i="0" u="none" strike="noStrike" dirty="0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u="none" strike="noStrike" dirty="0">
                          <a:effectLst/>
                        </a:rPr>
                        <a:t>11</a:t>
                      </a:r>
                      <a:endParaRPr lang="en-US" sz="1300" b="0" i="0" u="none" strike="noStrike" dirty="0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226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u="none" strike="noStrike" dirty="0">
                          <a:effectLst/>
                        </a:rPr>
                        <a:t>airplane</a:t>
                      </a:r>
                      <a:endParaRPr lang="en-US" sz="1300" b="0" i="0" u="none" strike="noStrike" dirty="0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u="none" strike="noStrike" dirty="0">
                          <a:effectLst/>
                        </a:rPr>
                        <a:t>1</a:t>
                      </a:r>
                      <a:endParaRPr lang="en-US" sz="1300" b="0" i="0" u="none" strike="noStrike" dirty="0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u="none" strike="noStrike" dirty="0">
                          <a:effectLst/>
                        </a:rPr>
                        <a:t>2</a:t>
                      </a:r>
                      <a:endParaRPr lang="en-US" sz="1300" b="0" i="0" u="none" strike="noStrike" dirty="0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u="none" strike="noStrike" dirty="0">
                          <a:effectLst/>
                        </a:rPr>
                        <a:t>12</a:t>
                      </a:r>
                      <a:endParaRPr lang="en-US" sz="1300" b="0" i="0" u="none" strike="noStrike" dirty="0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226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u="none" strike="noStrike">
                          <a:effectLst/>
                        </a:rPr>
                        <a:t>beach</a:t>
                      </a:r>
                      <a:endParaRPr lang="en-US" sz="13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300" b="0" i="0" u="none" strike="noStrike" dirty="0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300" b="0" i="0" u="none" strike="noStrike" dirty="0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u="none" strike="noStrike" dirty="0">
                          <a:effectLst/>
                        </a:rPr>
                        <a:t>20</a:t>
                      </a:r>
                      <a:endParaRPr lang="en-US" sz="1300" b="0" i="0" u="none" strike="noStrike" dirty="0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226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u="none" strike="noStrike" dirty="0">
                          <a:effectLst/>
                        </a:rPr>
                        <a:t>boat</a:t>
                      </a:r>
                      <a:endParaRPr lang="en-US" sz="1300" b="0" i="0" u="none" strike="noStrike" dirty="0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u="none" strike="noStrike" dirty="0">
                          <a:effectLst/>
                        </a:rPr>
                        <a:t>2</a:t>
                      </a:r>
                      <a:endParaRPr lang="en-US" sz="1300" b="0" i="0" u="none" strike="noStrike" dirty="0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300" b="0" i="0" u="none" strike="noStrike" dirty="0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u="none" strike="noStrike" dirty="0">
                          <a:effectLst/>
                        </a:rPr>
                        <a:t>5</a:t>
                      </a:r>
                      <a:endParaRPr lang="en-US" sz="1300" b="0" i="0" u="none" strike="noStrike" dirty="0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226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u="none" strike="noStrike">
                          <a:effectLst/>
                        </a:rPr>
                        <a:t>city</a:t>
                      </a:r>
                      <a:endParaRPr lang="en-US" sz="13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u="none" strike="noStrike" dirty="0">
                          <a:effectLst/>
                        </a:rPr>
                        <a:t>4</a:t>
                      </a:r>
                      <a:endParaRPr lang="en-US" sz="1300" b="0" i="0" u="none" strike="noStrike" dirty="0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u="none" strike="noStrike" dirty="0">
                          <a:effectLst/>
                        </a:rPr>
                        <a:t>4</a:t>
                      </a:r>
                      <a:endParaRPr lang="en-US" sz="1300" b="0" i="0" u="none" strike="noStrike" dirty="0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u="none" strike="noStrike" dirty="0">
                          <a:effectLst/>
                        </a:rPr>
                        <a:t>6</a:t>
                      </a:r>
                      <a:endParaRPr lang="en-US" sz="1300" b="0" i="0" u="none" strike="noStrike" dirty="0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226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u="none" strike="noStrike" dirty="0">
                          <a:effectLst/>
                        </a:rPr>
                        <a:t>company</a:t>
                      </a:r>
                      <a:endParaRPr lang="en-US" sz="1300" b="0" i="0" u="none" strike="noStrike" dirty="0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u="none" strike="noStrike" dirty="0">
                          <a:effectLst/>
                        </a:rPr>
                        <a:t>15</a:t>
                      </a:r>
                      <a:endParaRPr lang="en-US" sz="1300" b="0" i="0" u="none" strike="noStrike" dirty="0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u="none" strike="noStrike" dirty="0">
                          <a:effectLst/>
                        </a:rPr>
                        <a:t>4</a:t>
                      </a:r>
                      <a:endParaRPr lang="en-US" sz="1300" b="0" i="0" u="none" strike="noStrike" dirty="0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u="none" strike="noStrike" dirty="0">
                          <a:effectLst/>
                        </a:rPr>
                        <a:t>1</a:t>
                      </a:r>
                      <a:endParaRPr lang="en-US" sz="1300" b="0" i="0" u="none" strike="noStrike" dirty="0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226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u="none" strike="noStrike">
                          <a:effectLst/>
                        </a:rPr>
                        <a:t>government</a:t>
                      </a:r>
                      <a:endParaRPr lang="en-US" sz="13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u="none" strike="noStrike" dirty="0">
                          <a:effectLst/>
                        </a:rPr>
                        <a:t>2</a:t>
                      </a:r>
                      <a:endParaRPr lang="en-US" sz="1300" b="0" i="0" u="none" strike="noStrike" dirty="0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u="none" strike="noStrike" dirty="0">
                          <a:effectLst/>
                        </a:rPr>
                        <a:t>15</a:t>
                      </a:r>
                      <a:endParaRPr lang="en-US" sz="1300" b="0" i="0" u="none" strike="noStrike" dirty="0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300" b="0" i="0" u="none" strike="noStrike" dirty="0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3226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u="none" strike="noStrike">
                          <a:effectLst/>
                        </a:rPr>
                        <a:t>island</a:t>
                      </a:r>
                      <a:endParaRPr lang="en-US" sz="13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u="none" strike="noStrike" dirty="0">
                          <a:effectLst/>
                        </a:rPr>
                        <a:t>1</a:t>
                      </a:r>
                      <a:endParaRPr lang="en-US" sz="1300" b="0" i="0" u="none" strike="noStrike" dirty="0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u="none" strike="noStrike" dirty="0">
                          <a:effectLst/>
                        </a:rPr>
                        <a:t>1</a:t>
                      </a:r>
                      <a:endParaRPr lang="en-US" sz="1300" b="0" i="0" u="none" strike="noStrike" dirty="0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u="none" strike="noStrike" dirty="0">
                          <a:effectLst/>
                        </a:rPr>
                        <a:t>8</a:t>
                      </a:r>
                      <a:endParaRPr lang="en-US" sz="1300" b="0" i="0" u="none" strike="noStrike" dirty="0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3226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u="none" strike="noStrike">
                          <a:effectLst/>
                        </a:rPr>
                        <a:t>journey</a:t>
                      </a:r>
                      <a:endParaRPr lang="en-US" sz="13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300" b="0" i="0" u="none" strike="noStrike" dirty="0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u="none" strike="noStrike" dirty="0">
                          <a:effectLst/>
                        </a:rPr>
                        <a:t>2</a:t>
                      </a:r>
                      <a:endParaRPr lang="en-US" sz="1300" b="0" i="0" u="none" strike="noStrike" dirty="0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u="none" strike="noStrike" dirty="0">
                          <a:effectLst/>
                        </a:rPr>
                        <a:t>19</a:t>
                      </a:r>
                      <a:endParaRPr lang="en-US" sz="1300" b="0" i="0" u="none" strike="noStrike" dirty="0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3226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u="none" strike="noStrike">
                          <a:effectLst/>
                        </a:rPr>
                        <a:t>law</a:t>
                      </a:r>
                      <a:endParaRPr lang="en-US" sz="13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u="none" strike="noStrike" dirty="0">
                          <a:effectLst/>
                        </a:rPr>
                        <a:t>4</a:t>
                      </a:r>
                      <a:endParaRPr lang="en-US" sz="1300" b="0" i="0" u="none" strike="noStrike" dirty="0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u="none" strike="noStrike" dirty="0">
                          <a:effectLst/>
                        </a:rPr>
                        <a:t>21</a:t>
                      </a:r>
                      <a:endParaRPr lang="en-US" sz="1300" b="0" i="0" u="none" strike="noStrike" dirty="0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u="none" strike="noStrike" dirty="0">
                          <a:effectLst/>
                        </a:rPr>
                        <a:t>3</a:t>
                      </a:r>
                      <a:endParaRPr lang="en-US" sz="1300" b="0" i="0" u="none" strike="noStrike" dirty="0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3226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u="none" strike="noStrike">
                          <a:effectLst/>
                        </a:rPr>
                        <a:t>president</a:t>
                      </a:r>
                      <a:endParaRPr lang="en-US" sz="13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u="none" strike="noStrike" dirty="0">
                          <a:effectLst/>
                        </a:rPr>
                        <a:t>2</a:t>
                      </a:r>
                      <a:endParaRPr lang="en-US" sz="1300" b="0" i="0" u="none" strike="noStrike" dirty="0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u="none" strike="noStrike" dirty="0">
                          <a:effectLst/>
                        </a:rPr>
                        <a:t>16</a:t>
                      </a:r>
                      <a:endParaRPr lang="en-US" sz="1300" b="0" i="0" u="none" strike="noStrike" dirty="0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u="none" strike="noStrike" dirty="0">
                          <a:effectLst/>
                        </a:rPr>
                        <a:t>1</a:t>
                      </a:r>
                      <a:endParaRPr lang="en-US" sz="1300" b="0" i="0" u="none" strike="noStrike" dirty="0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3226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u="none" strike="noStrike">
                          <a:effectLst/>
                        </a:rPr>
                        <a:t>tax</a:t>
                      </a:r>
                      <a:endParaRPr lang="en-US" sz="13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u="none" strike="noStrike" dirty="0">
                          <a:effectLst/>
                        </a:rPr>
                        <a:t>11</a:t>
                      </a:r>
                      <a:endParaRPr lang="en-US" sz="1300" b="0" i="0" u="none" strike="noStrike" dirty="0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u="none" strike="noStrike" dirty="0">
                          <a:effectLst/>
                        </a:rPr>
                        <a:t>12</a:t>
                      </a:r>
                      <a:endParaRPr lang="en-US" sz="1300" b="0" i="0" u="none" strike="noStrike" dirty="0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300" b="0" i="0" u="none" strike="noStrike" dirty="0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3226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u="none" strike="noStrike" dirty="0">
                          <a:effectLst/>
                        </a:rPr>
                        <a:t>turnover</a:t>
                      </a:r>
                      <a:endParaRPr lang="en-US" sz="1300" b="0" i="0" u="none" strike="noStrike" dirty="0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u="none" strike="noStrike" dirty="0">
                          <a:effectLst/>
                        </a:rPr>
                        <a:t>19</a:t>
                      </a:r>
                      <a:endParaRPr lang="en-US" sz="1300" b="0" i="0" u="none" strike="noStrike" dirty="0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u="none" strike="noStrike" dirty="0">
                          <a:effectLst/>
                        </a:rPr>
                        <a:t>1</a:t>
                      </a:r>
                      <a:endParaRPr lang="en-US" sz="1300" b="0" i="0" u="none" strike="noStrike" dirty="0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u="none" strike="noStrike" dirty="0">
                          <a:effectLst/>
                        </a:rPr>
                        <a:t>1</a:t>
                      </a:r>
                      <a:endParaRPr lang="en-US" sz="1300" b="0" i="0" u="none" strike="noStrike" dirty="0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3226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u="none" strike="noStrike" dirty="0">
                          <a:effectLst/>
                        </a:rPr>
                        <a:t>Total</a:t>
                      </a:r>
                      <a:endParaRPr lang="en-US" sz="1300" b="1" i="0" u="none" strike="noStrike" dirty="0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u="none" strike="noStrike" dirty="0">
                          <a:effectLst/>
                        </a:rPr>
                        <a:t>65</a:t>
                      </a:r>
                      <a:endParaRPr lang="en-US" sz="1300" b="1" i="0" u="none" strike="noStrike" dirty="0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u="none" strike="noStrike" dirty="0">
                          <a:effectLst/>
                        </a:rPr>
                        <a:t>78</a:t>
                      </a:r>
                      <a:endParaRPr lang="en-US" sz="1300" b="1" i="0" u="none" strike="noStrike" dirty="0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u="none" strike="noStrike" dirty="0">
                          <a:effectLst/>
                        </a:rPr>
                        <a:t>87</a:t>
                      </a:r>
                      <a:endParaRPr lang="en-US" sz="1300" b="1" i="0" u="none" strike="noStrike" dirty="0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/>
        </p:nvGraphicFramePr>
        <p:xfrm>
          <a:off x="1871700" y="3817607"/>
          <a:ext cx="2863810" cy="6000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866600" imgH="393480" progId="Equation.3">
                  <p:embed/>
                </p:oleObj>
              </mc:Choice>
              <mc:Fallback>
                <p:oleObj name="Equation" r:id="rId2" imgW="1866600" imgH="393480" progId="Equation.3">
                  <p:embed/>
                  <p:pic>
                    <p:nvPicPr>
                      <p:cNvPr id="5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71700" y="3817607"/>
                        <a:ext cx="2863810" cy="6000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ounded Rectangle 2"/>
          <p:cNvSpPr/>
          <p:nvPr/>
        </p:nvSpPr>
        <p:spPr>
          <a:xfrm>
            <a:off x="938496" y="37187"/>
            <a:ext cx="1740193" cy="308355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70" dirty="0"/>
              <a:t>Example</a:t>
            </a:r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83B1EE93-9840-D946-BFED-C7013B33B35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/>
              <a:t>Steffen Staab, Universität Stuttgart, @ststaab, https://www.ipvs.uni-stuttgart.de/departments/ac/</a:t>
            </a:r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4CC119F5-CFDD-F142-B88E-C6D05E660ED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BECD02-1E3F-4E4B-93EF-F431C7D276AE}" type="slidenum">
              <a:rPr lang="en-US" noProof="0" smtClean="0"/>
              <a:pPr/>
              <a:t>46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26967869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1587" y="1057300"/>
            <a:ext cx="5280587" cy="4380487"/>
          </a:xfrm>
        </p:spPr>
        <p:txBody>
          <a:bodyPr/>
          <a:lstStyle/>
          <a:p>
            <a:r>
              <a:rPr lang="en-GB" noProof="0" dirty="0"/>
              <a:t>Aggregate term frequencies in categories</a:t>
            </a:r>
          </a:p>
          <a:p>
            <a:r>
              <a:rPr lang="en-GB" noProof="0" dirty="0"/>
              <a:t>Determine category length</a:t>
            </a:r>
          </a:p>
          <a:p>
            <a:pPr lvl="1"/>
            <a:r>
              <a:rPr lang="en-GB" noProof="0" dirty="0"/>
              <a:t>Sum of term frequencies</a:t>
            </a:r>
          </a:p>
          <a:p>
            <a:r>
              <a:rPr lang="en-GB" noProof="0" dirty="0"/>
              <a:t>Estimate term probabilities</a:t>
            </a:r>
          </a:p>
          <a:p>
            <a:pPr lvl="1"/>
            <a:r>
              <a:rPr lang="en-GB" noProof="0" dirty="0"/>
              <a:t>Include smoothing</a:t>
            </a:r>
          </a:p>
          <a:p>
            <a:pPr lvl="1"/>
            <a:endParaRPr lang="en-GB" noProof="0" dirty="0"/>
          </a:p>
          <a:p>
            <a:pPr lvl="1"/>
            <a:endParaRPr lang="en-GB" noProof="0" dirty="0"/>
          </a:p>
          <a:p>
            <a:pPr lvl="1"/>
            <a:r>
              <a:rPr lang="en-GB" noProof="0" dirty="0"/>
              <a:t>For all categories and terms</a:t>
            </a:r>
          </a:p>
          <a:p>
            <a:pPr marL="0" indent="0">
              <a:buNone/>
            </a:pPr>
            <a:endParaRPr lang="en-GB" noProof="0" dirty="0"/>
          </a:p>
          <a:p>
            <a:pPr lvl="1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Example</a:t>
            </a:r>
          </a:p>
        </p:txBody>
      </p:sp>
      <p:graphicFrame>
        <p:nvGraphicFramePr>
          <p:cNvPr id="5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05005217"/>
              </p:ext>
            </p:extLst>
          </p:nvPr>
        </p:nvGraphicFramePr>
        <p:xfrm>
          <a:off x="6150506" y="516710"/>
          <a:ext cx="2041055" cy="34839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9797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37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37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37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3226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u="none" strike="noStrike" dirty="0">
                          <a:solidFill>
                            <a:schemeClr val="tx2"/>
                          </a:solidFill>
                          <a:effectLst/>
                        </a:rPr>
                        <a:t>Term</a:t>
                      </a:r>
                      <a:endParaRPr lang="en-US" sz="1300" b="0" i="0" u="none" strike="noStrike" dirty="0">
                        <a:solidFill>
                          <a:schemeClr val="tx2"/>
                        </a:solidFill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i="1" u="none" strike="noStrike" dirty="0"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endParaRPr lang="en-US" sz="1300" b="0" i="1" u="none" strike="noStrike" dirty="0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i="1" u="none" strike="noStrike" dirty="0"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</a:t>
                      </a:r>
                      <a:endParaRPr lang="en-US" sz="1300" b="0" i="1" u="none" strike="noStrike" dirty="0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i="1" u="none" strike="noStrike" dirty="0"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</a:t>
                      </a:r>
                      <a:endParaRPr lang="en-US" sz="1300" b="0" i="1" u="none" strike="noStrike" dirty="0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00" marR="7200" marT="7201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226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u="none" strike="noStrike" dirty="0">
                          <a:effectLst/>
                        </a:rPr>
                        <a:t>agency</a:t>
                      </a:r>
                      <a:endParaRPr lang="en-US" sz="1300" b="0" i="0" u="none" strike="noStrike" dirty="0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u="none" strike="noStrike" dirty="0">
                          <a:effectLst/>
                        </a:rPr>
                        <a:t>0.06</a:t>
                      </a:r>
                      <a:endParaRPr lang="en-US" sz="1300" b="0" i="0" u="none" strike="noStrike" dirty="0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u="none" strike="noStrike" dirty="0">
                          <a:effectLst/>
                        </a:rPr>
                        <a:t>0.01</a:t>
                      </a:r>
                      <a:endParaRPr lang="en-US" sz="1300" b="0" i="0" u="none" strike="noStrike" dirty="0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u="none" strike="noStrike" dirty="0">
                          <a:effectLst/>
                        </a:rPr>
                        <a:t>0.12</a:t>
                      </a:r>
                      <a:endParaRPr lang="en-US" sz="1300" b="0" i="0" u="none" strike="noStrike" dirty="0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226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u="none" strike="noStrike" dirty="0">
                          <a:effectLst/>
                        </a:rPr>
                        <a:t>airplane</a:t>
                      </a:r>
                      <a:endParaRPr lang="en-US" sz="1300" b="0" i="0" u="none" strike="noStrike" dirty="0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u="none" strike="noStrike" dirty="0">
                          <a:effectLst/>
                        </a:rPr>
                        <a:t>0.03</a:t>
                      </a:r>
                      <a:endParaRPr lang="en-US" sz="1300" b="0" i="0" u="none" strike="noStrike" dirty="0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u="none" strike="noStrike" dirty="0">
                          <a:effectLst/>
                        </a:rPr>
                        <a:t>0.03</a:t>
                      </a:r>
                      <a:endParaRPr lang="en-US" sz="1300" b="0" i="0" u="none" strike="noStrike" dirty="0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u="none" strike="noStrike" dirty="0">
                          <a:effectLst/>
                        </a:rPr>
                        <a:t>0.13</a:t>
                      </a:r>
                      <a:endParaRPr lang="en-US" sz="1300" b="0" i="0" u="none" strike="noStrike" dirty="0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226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u="none" strike="noStrike" dirty="0">
                          <a:effectLst/>
                        </a:rPr>
                        <a:t>beach</a:t>
                      </a:r>
                      <a:endParaRPr lang="en-US" sz="1300" b="0" i="0" u="none" strike="noStrike" dirty="0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u="none" strike="noStrike" dirty="0">
                          <a:effectLst/>
                        </a:rPr>
                        <a:t>0.01</a:t>
                      </a:r>
                      <a:endParaRPr lang="en-US" sz="1300" b="0" i="0" u="none" strike="noStrike" dirty="0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u="none" strike="noStrike" dirty="0">
                          <a:effectLst/>
                        </a:rPr>
                        <a:t>0.01</a:t>
                      </a:r>
                      <a:endParaRPr lang="en-US" sz="1300" b="0" i="0" u="none" strike="noStrike" dirty="0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u="none" strike="noStrike" dirty="0">
                          <a:effectLst/>
                        </a:rPr>
                        <a:t>0.21</a:t>
                      </a:r>
                      <a:endParaRPr lang="en-US" sz="1300" b="0" i="0" u="none" strike="noStrike" dirty="0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226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u="none" strike="noStrike" dirty="0">
                          <a:effectLst/>
                        </a:rPr>
                        <a:t>boat</a:t>
                      </a:r>
                      <a:endParaRPr lang="en-US" sz="1300" b="0" i="0" u="none" strike="noStrike" dirty="0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u="none" strike="noStrike" dirty="0">
                          <a:effectLst/>
                        </a:rPr>
                        <a:t>0.04</a:t>
                      </a:r>
                      <a:endParaRPr lang="en-US" sz="1300" b="0" i="0" u="none" strike="noStrike" dirty="0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u="none" strike="noStrike" dirty="0">
                          <a:effectLst/>
                        </a:rPr>
                        <a:t>0.01</a:t>
                      </a:r>
                      <a:endParaRPr lang="en-US" sz="1300" b="0" i="0" u="none" strike="noStrike" dirty="0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u="none" strike="noStrike" dirty="0">
                          <a:effectLst/>
                        </a:rPr>
                        <a:t>0.06</a:t>
                      </a:r>
                      <a:endParaRPr lang="en-US" sz="1300" b="0" i="0" u="none" strike="noStrike" dirty="0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226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u="none" strike="noStrike">
                          <a:effectLst/>
                        </a:rPr>
                        <a:t>city</a:t>
                      </a:r>
                      <a:endParaRPr lang="en-US" sz="13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u="none" strike="noStrike" dirty="0">
                          <a:effectLst/>
                        </a:rPr>
                        <a:t>0.06</a:t>
                      </a:r>
                      <a:endParaRPr lang="en-US" sz="1300" b="0" i="0" u="none" strike="noStrike" dirty="0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u="none" strike="noStrike" dirty="0">
                          <a:effectLst/>
                        </a:rPr>
                        <a:t>0.05</a:t>
                      </a:r>
                      <a:endParaRPr lang="en-US" sz="1300" b="0" i="0" u="none" strike="noStrike" dirty="0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u="none" strike="noStrike" dirty="0">
                          <a:effectLst/>
                        </a:rPr>
                        <a:t>0.07</a:t>
                      </a:r>
                      <a:endParaRPr lang="en-US" sz="1300" b="0" i="0" u="none" strike="noStrike" dirty="0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226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u="none" strike="noStrike" dirty="0">
                          <a:effectLst/>
                        </a:rPr>
                        <a:t>company</a:t>
                      </a:r>
                      <a:endParaRPr lang="en-US" sz="1300" b="0" i="0" u="none" strike="noStrike" dirty="0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u="none" strike="noStrike" dirty="0">
                          <a:effectLst/>
                        </a:rPr>
                        <a:t>0.21</a:t>
                      </a:r>
                      <a:endParaRPr lang="en-US" sz="1300" b="0" i="0" u="none" strike="noStrike" dirty="0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u="none" strike="noStrike" dirty="0">
                          <a:effectLst/>
                        </a:rPr>
                        <a:t>0.05</a:t>
                      </a:r>
                      <a:endParaRPr lang="en-US" sz="1300" b="0" i="0" u="none" strike="noStrike" dirty="0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u="none" strike="noStrike" dirty="0">
                          <a:effectLst/>
                        </a:rPr>
                        <a:t>0.02</a:t>
                      </a:r>
                      <a:endParaRPr lang="en-US" sz="1300" b="0" i="0" u="none" strike="noStrike" dirty="0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226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u="none" strike="noStrike">
                          <a:effectLst/>
                        </a:rPr>
                        <a:t>government</a:t>
                      </a:r>
                      <a:endParaRPr lang="en-US" sz="13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u="none" strike="noStrike" dirty="0">
                          <a:effectLst/>
                        </a:rPr>
                        <a:t>0.04</a:t>
                      </a:r>
                      <a:endParaRPr lang="en-US" sz="1300" b="0" i="0" u="none" strike="noStrike" dirty="0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u="none" strike="noStrike" dirty="0">
                          <a:effectLst/>
                        </a:rPr>
                        <a:t>0.18</a:t>
                      </a:r>
                      <a:endParaRPr lang="en-US" sz="1300" b="0" i="0" u="none" strike="noStrike" dirty="0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u="none" strike="noStrike" dirty="0">
                          <a:effectLst/>
                        </a:rPr>
                        <a:t>0.01</a:t>
                      </a:r>
                      <a:endParaRPr lang="en-US" sz="1300" b="0" i="0" u="none" strike="noStrike" dirty="0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3226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u="none" strike="noStrike">
                          <a:effectLst/>
                        </a:rPr>
                        <a:t>island</a:t>
                      </a:r>
                      <a:endParaRPr lang="en-US" sz="13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u="none" strike="noStrike" dirty="0">
                          <a:effectLst/>
                        </a:rPr>
                        <a:t>0.03</a:t>
                      </a:r>
                      <a:endParaRPr lang="en-US" sz="1300" b="0" i="0" u="none" strike="noStrike" dirty="0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u="none" strike="noStrike" dirty="0">
                          <a:effectLst/>
                        </a:rPr>
                        <a:t>0.02</a:t>
                      </a:r>
                      <a:endParaRPr lang="en-US" sz="1300" b="0" i="0" u="none" strike="noStrike" dirty="0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u="none" strike="noStrike" dirty="0">
                          <a:effectLst/>
                        </a:rPr>
                        <a:t>0.09</a:t>
                      </a:r>
                      <a:endParaRPr lang="en-US" sz="1300" b="0" i="0" u="none" strike="noStrike" dirty="0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3226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u="none" strike="noStrike">
                          <a:effectLst/>
                        </a:rPr>
                        <a:t>journey</a:t>
                      </a:r>
                      <a:endParaRPr lang="en-US" sz="13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u="none" strike="noStrike" dirty="0">
                          <a:effectLst/>
                        </a:rPr>
                        <a:t>0.01</a:t>
                      </a:r>
                      <a:endParaRPr lang="en-US" sz="1300" b="0" i="0" u="none" strike="noStrike" dirty="0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u="none" strike="noStrike" dirty="0">
                          <a:effectLst/>
                        </a:rPr>
                        <a:t>0.03</a:t>
                      </a:r>
                      <a:endParaRPr lang="en-US" sz="1300" b="0" i="0" u="none" strike="noStrike" dirty="0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u="none" strike="noStrike" dirty="0">
                          <a:effectLst/>
                        </a:rPr>
                        <a:t>0.20</a:t>
                      </a:r>
                      <a:endParaRPr lang="en-US" sz="1300" b="0" i="0" u="none" strike="noStrike" dirty="0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3226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u="none" strike="noStrike">
                          <a:effectLst/>
                        </a:rPr>
                        <a:t>law</a:t>
                      </a:r>
                      <a:endParaRPr lang="en-US" sz="13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u="none" strike="noStrike" dirty="0">
                          <a:effectLst/>
                        </a:rPr>
                        <a:t>0.06</a:t>
                      </a:r>
                      <a:endParaRPr lang="en-US" sz="1300" b="0" i="0" u="none" strike="noStrike" dirty="0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u="none" strike="noStrike" dirty="0">
                          <a:effectLst/>
                        </a:rPr>
                        <a:t>0.24</a:t>
                      </a:r>
                      <a:endParaRPr lang="en-US" sz="1300" b="0" i="0" u="none" strike="noStrike" dirty="0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u="none" strike="noStrike" dirty="0">
                          <a:effectLst/>
                        </a:rPr>
                        <a:t>0.04</a:t>
                      </a:r>
                      <a:endParaRPr lang="en-US" sz="1300" b="0" i="0" u="none" strike="noStrike" dirty="0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3226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u="none" strike="noStrike">
                          <a:effectLst/>
                        </a:rPr>
                        <a:t>president</a:t>
                      </a:r>
                      <a:endParaRPr lang="en-US" sz="13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u="none" strike="noStrike" dirty="0">
                          <a:effectLst/>
                        </a:rPr>
                        <a:t>0.04</a:t>
                      </a:r>
                      <a:endParaRPr lang="en-US" sz="1300" b="0" i="0" u="none" strike="noStrike" dirty="0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u="none" strike="noStrike" dirty="0">
                          <a:effectLst/>
                        </a:rPr>
                        <a:t>0.18</a:t>
                      </a:r>
                      <a:endParaRPr lang="en-US" sz="1300" b="0" i="0" u="none" strike="noStrike" dirty="0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u="none" strike="noStrike" dirty="0">
                          <a:effectLst/>
                        </a:rPr>
                        <a:t>0.01</a:t>
                      </a:r>
                      <a:endParaRPr lang="en-US" sz="1300" b="0" i="0" u="none" strike="noStrike" dirty="0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3226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u="none" strike="noStrike" dirty="0">
                          <a:effectLst/>
                        </a:rPr>
                        <a:t>tax</a:t>
                      </a:r>
                      <a:endParaRPr lang="en-US" sz="1300" b="0" i="0" u="none" strike="noStrike" dirty="0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u="none" strike="noStrike" dirty="0">
                          <a:effectLst/>
                        </a:rPr>
                        <a:t>0.15</a:t>
                      </a:r>
                      <a:endParaRPr lang="en-US" sz="1300" b="0" i="0" u="none" strike="noStrike" dirty="0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u="none" strike="noStrike" dirty="0">
                          <a:effectLst/>
                        </a:rPr>
                        <a:t>0.14</a:t>
                      </a:r>
                      <a:endParaRPr lang="en-US" sz="1300" b="0" i="0" u="none" strike="noStrike" dirty="0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u="none" strike="noStrike" dirty="0">
                          <a:effectLst/>
                        </a:rPr>
                        <a:t>0.01</a:t>
                      </a:r>
                      <a:endParaRPr lang="en-US" sz="1300" b="0" i="0" u="none" strike="noStrike" dirty="0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3226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u="none" strike="noStrike" dirty="0">
                          <a:effectLst/>
                        </a:rPr>
                        <a:t>turnover</a:t>
                      </a:r>
                      <a:endParaRPr lang="en-US" sz="1300" b="0" i="0" u="none" strike="noStrike" dirty="0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u="none" strike="noStrike" dirty="0">
                          <a:effectLst/>
                        </a:rPr>
                        <a:t>0.26</a:t>
                      </a:r>
                      <a:endParaRPr lang="en-US" sz="1300" b="0" i="0" u="none" strike="noStrike" dirty="0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u="none" strike="noStrike" dirty="0">
                          <a:effectLst/>
                        </a:rPr>
                        <a:t>0.02</a:t>
                      </a:r>
                      <a:endParaRPr lang="en-US" sz="1300" b="0" i="0" u="none" strike="noStrike" dirty="0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u="none" strike="noStrike" dirty="0">
                          <a:effectLst/>
                        </a:rPr>
                        <a:t>0.02</a:t>
                      </a:r>
                      <a:endParaRPr lang="en-US" sz="1300" b="0" i="0" u="none" strike="noStrike" dirty="0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3226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u="none" strike="noStrike" dirty="0">
                          <a:effectLst/>
                        </a:rPr>
                        <a:t>Total</a:t>
                      </a:r>
                      <a:endParaRPr lang="en-US" sz="1300" b="1" i="0" u="none" strike="noStrike" dirty="0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u="none" strike="noStrike" dirty="0">
                          <a:effectLst/>
                        </a:rPr>
                        <a:t>1.00</a:t>
                      </a:r>
                      <a:endParaRPr lang="en-US" sz="1300" b="1" i="0" u="none" strike="noStrike" dirty="0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u="none" strike="noStrike" dirty="0">
                          <a:effectLst/>
                        </a:rPr>
                        <a:t>1.00</a:t>
                      </a:r>
                      <a:endParaRPr lang="en-US" sz="1300" b="1" i="0" u="none" strike="noStrike" dirty="0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u="none" strike="noStrike" dirty="0">
                          <a:effectLst/>
                        </a:rPr>
                        <a:t>1.00</a:t>
                      </a:r>
                      <a:endParaRPr lang="en-US" sz="1300" b="1" i="0" u="none" strike="noStrike" dirty="0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1871928" y="3817937"/>
          <a:ext cx="2864114" cy="5992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866600" imgH="393480" progId="Equation.3">
                  <p:embed/>
                </p:oleObj>
              </mc:Choice>
              <mc:Fallback>
                <p:oleObj name="Equation" r:id="rId2" imgW="1866600" imgH="393480" progId="Equation.3">
                  <p:embed/>
                  <p:pic>
                    <p:nvPicPr>
                      <p:cNvPr id="4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71928" y="3817937"/>
                        <a:ext cx="2864114" cy="59928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ounded Rectangle 2"/>
          <p:cNvSpPr/>
          <p:nvPr/>
        </p:nvSpPr>
        <p:spPr>
          <a:xfrm>
            <a:off x="938496" y="37187"/>
            <a:ext cx="1740193" cy="308355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70" dirty="0"/>
              <a:t>Example</a:t>
            </a:r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703B1191-9FED-5E4E-92F7-FF9B5283D9E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/>
              <a:t>Steffen Staab, Universität Stuttgart, @ststaab, https://www.ipvs.uni-stuttgart.de/departments/ac/</a:t>
            </a:r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07202A87-D13D-1547-A042-245CD7E0E7D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6FF9E5C-6635-B34C-AAD0-B82EFCB7B52C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894009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1587" y="1057300"/>
            <a:ext cx="5280587" cy="4380487"/>
          </a:xfrm>
        </p:spPr>
        <p:txBody>
          <a:bodyPr>
            <a:normAutofit fontScale="70000" lnSpcReduction="20000"/>
          </a:bodyPr>
          <a:lstStyle/>
          <a:p>
            <a:pPr marL="440827" indent="-345591"/>
            <a:r>
              <a:rPr lang="en-GB" noProof="0" dirty="0"/>
              <a:t>New documents (now with </a:t>
            </a:r>
            <a:r>
              <a:rPr lang="en-GB" noProof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tf</a:t>
            </a:r>
            <a:r>
              <a:rPr lang="en-GB" noProof="0" dirty="0"/>
              <a:t>)</a:t>
            </a:r>
          </a:p>
          <a:p>
            <a:pPr marL="774155" lvl="1" indent="-345591"/>
            <a:r>
              <a:rPr lang="en-GB" noProof="0" dirty="0"/>
              <a:t>agency (1), island (2), </a:t>
            </a:r>
            <a:br>
              <a:rPr lang="en-GB" noProof="0" dirty="0"/>
            </a:br>
            <a:r>
              <a:rPr lang="en-GB" noProof="0" dirty="0"/>
              <a:t>journey (2), beach (4)</a:t>
            </a:r>
          </a:p>
          <a:p>
            <a:pPr marL="774155" lvl="1" indent="-345591"/>
            <a:endParaRPr lang="en-GB" noProof="0" dirty="0"/>
          </a:p>
          <a:p>
            <a:pPr marL="774155" lvl="1" indent="-345591"/>
            <a:endParaRPr lang="en-GB" noProof="0" dirty="0"/>
          </a:p>
          <a:p>
            <a:pPr marL="774155" lvl="1" indent="-345591"/>
            <a:endParaRPr lang="en-GB" noProof="0" dirty="0"/>
          </a:p>
          <a:p>
            <a:endParaRPr lang="en-GB" sz="750" noProof="0" dirty="0"/>
          </a:p>
          <a:p>
            <a:pPr marL="440827" indent="-345591"/>
            <a:endParaRPr lang="en-GB" noProof="0" dirty="0"/>
          </a:p>
          <a:p>
            <a:pPr marL="440827" indent="-345591"/>
            <a:r>
              <a:rPr lang="en-GB" noProof="0" dirty="0"/>
              <a:t>Second document</a:t>
            </a:r>
          </a:p>
          <a:p>
            <a:pPr marL="774155" lvl="1" indent="-345591"/>
            <a:r>
              <a:rPr lang="en-GB" noProof="0" dirty="0"/>
              <a:t>company (1), law (2), </a:t>
            </a:r>
            <a:br>
              <a:rPr lang="en-GB" noProof="0" dirty="0"/>
            </a:br>
            <a:r>
              <a:rPr lang="en-GB" noProof="0" dirty="0"/>
              <a:t>government (5), tax (3)</a:t>
            </a:r>
          </a:p>
          <a:p>
            <a:pPr marL="774155" lvl="1" indent="-345591"/>
            <a:endParaRPr lang="en-GB" sz="750" noProof="0" dirty="0"/>
          </a:p>
          <a:p>
            <a:pPr marL="774155" lvl="1" indent="-345591"/>
            <a:endParaRPr lang="en-GB" sz="750" noProof="0" dirty="0"/>
          </a:p>
          <a:p>
            <a:pPr marL="774155" lvl="1" indent="-345591"/>
            <a:endParaRPr lang="en-GB" sz="750" noProof="0" dirty="0"/>
          </a:p>
          <a:p>
            <a:pPr marL="774155" lvl="1" indent="-345591"/>
            <a:endParaRPr lang="en-GB" sz="750" noProof="0" dirty="0"/>
          </a:p>
          <a:p>
            <a:pPr marL="774155" lvl="1" indent="-345591"/>
            <a:endParaRPr lang="en-GB" sz="750" noProof="0" dirty="0"/>
          </a:p>
          <a:p>
            <a:pPr marL="774155" lvl="1" indent="-345591"/>
            <a:endParaRPr lang="en-GB" sz="750" noProof="0" dirty="0"/>
          </a:p>
          <a:p>
            <a:pPr marL="774155" lvl="1" indent="-345591"/>
            <a:endParaRPr lang="en-GB" sz="750" noProof="0" dirty="0"/>
          </a:p>
          <a:p>
            <a:pPr marL="774155" lvl="1" indent="-345591"/>
            <a:endParaRPr lang="en-GB" sz="750" noProof="0" dirty="0"/>
          </a:p>
          <a:p>
            <a:pPr marL="774155" lvl="1" indent="-345591"/>
            <a:endParaRPr lang="en-GB" sz="750" noProof="0" dirty="0"/>
          </a:p>
          <a:p>
            <a:pPr marL="428564" lvl="1" indent="0">
              <a:buNone/>
            </a:pPr>
            <a:r>
              <a:rPr lang="en-GB" sz="750" noProof="0" dirty="0"/>
              <a:t> </a:t>
            </a:r>
          </a:p>
          <a:p>
            <a:pPr marL="774155" lvl="1" indent="-345591"/>
            <a:endParaRPr lang="en-GB" sz="750" noProof="0" dirty="0"/>
          </a:p>
          <a:p>
            <a:pPr marL="774155" lvl="1" indent="-345591"/>
            <a:endParaRPr lang="en-GB" sz="750" noProof="0" dirty="0"/>
          </a:p>
          <a:p>
            <a:endParaRPr lang="en-GB" noProof="0" dirty="0"/>
          </a:p>
          <a:p>
            <a:pPr lvl="1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Example</a:t>
            </a:r>
          </a:p>
        </p:txBody>
      </p:sp>
      <p:graphicFrame>
        <p:nvGraphicFramePr>
          <p:cNvPr id="5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2268648"/>
              </p:ext>
            </p:extLst>
          </p:nvPr>
        </p:nvGraphicFramePr>
        <p:xfrm>
          <a:off x="6150506" y="516710"/>
          <a:ext cx="2041055" cy="34839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9797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37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37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37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3226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u="none" strike="noStrike" dirty="0">
                          <a:solidFill>
                            <a:schemeClr val="tx2"/>
                          </a:solidFill>
                          <a:effectLst/>
                        </a:rPr>
                        <a:t>Term</a:t>
                      </a:r>
                      <a:endParaRPr lang="en-US" sz="1300" b="0" i="0" u="none" strike="noStrike" dirty="0">
                        <a:solidFill>
                          <a:schemeClr val="tx2"/>
                        </a:solidFill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i="1" u="none" strike="noStrike" dirty="0"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endParaRPr lang="en-US" sz="1300" b="0" i="1" u="none" strike="noStrike" dirty="0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i="1" u="none" strike="noStrike" dirty="0"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</a:t>
                      </a:r>
                      <a:endParaRPr lang="en-US" sz="1300" b="0" i="1" u="none" strike="noStrike" dirty="0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i="1" u="none" strike="noStrike" dirty="0"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</a:t>
                      </a:r>
                      <a:endParaRPr lang="en-US" sz="1300" b="0" i="1" u="none" strike="noStrike" dirty="0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00" marR="7200" marT="7201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226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u="none" strike="noStrike" dirty="0">
                          <a:effectLst/>
                        </a:rPr>
                        <a:t>agency</a:t>
                      </a:r>
                      <a:endParaRPr lang="en-US" sz="1300" b="0" i="0" u="none" strike="noStrike" dirty="0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u="none" strike="noStrike" dirty="0">
                          <a:effectLst/>
                        </a:rPr>
                        <a:t>0.06</a:t>
                      </a:r>
                      <a:endParaRPr lang="en-US" sz="1300" b="0" i="0" u="none" strike="noStrike" dirty="0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u="none" strike="noStrike" dirty="0">
                          <a:effectLst/>
                        </a:rPr>
                        <a:t>0.01</a:t>
                      </a:r>
                      <a:endParaRPr lang="en-US" sz="1300" b="0" i="0" u="none" strike="noStrike" dirty="0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u="none" strike="noStrike" dirty="0">
                          <a:effectLst/>
                        </a:rPr>
                        <a:t>0.12</a:t>
                      </a:r>
                      <a:endParaRPr lang="en-US" sz="1300" b="0" i="0" u="none" strike="noStrike" dirty="0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226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u="none" strike="noStrike" dirty="0">
                          <a:effectLst/>
                        </a:rPr>
                        <a:t>airplane</a:t>
                      </a:r>
                      <a:endParaRPr lang="en-US" sz="1300" b="0" i="0" u="none" strike="noStrike" dirty="0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u="none" strike="noStrike" dirty="0">
                          <a:effectLst/>
                        </a:rPr>
                        <a:t>0.03</a:t>
                      </a:r>
                      <a:endParaRPr lang="en-US" sz="1300" b="0" i="0" u="none" strike="noStrike" dirty="0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u="none" strike="noStrike" dirty="0">
                          <a:effectLst/>
                        </a:rPr>
                        <a:t>0.03</a:t>
                      </a:r>
                      <a:endParaRPr lang="en-US" sz="1300" b="0" i="0" u="none" strike="noStrike" dirty="0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u="none" strike="noStrike" dirty="0">
                          <a:effectLst/>
                        </a:rPr>
                        <a:t>0.13</a:t>
                      </a:r>
                      <a:endParaRPr lang="en-US" sz="1300" b="0" i="0" u="none" strike="noStrike" dirty="0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226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u="none" strike="noStrike" dirty="0">
                          <a:effectLst/>
                        </a:rPr>
                        <a:t>beach</a:t>
                      </a:r>
                      <a:endParaRPr lang="en-US" sz="1300" b="0" i="0" u="none" strike="noStrike" dirty="0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u="none" strike="noStrike" dirty="0">
                          <a:effectLst/>
                        </a:rPr>
                        <a:t>0.01</a:t>
                      </a:r>
                      <a:endParaRPr lang="en-US" sz="1300" b="0" i="0" u="none" strike="noStrike" dirty="0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u="none" strike="noStrike" dirty="0">
                          <a:effectLst/>
                        </a:rPr>
                        <a:t>0.01</a:t>
                      </a:r>
                      <a:endParaRPr lang="en-US" sz="1300" b="0" i="0" u="none" strike="noStrike" dirty="0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u="none" strike="noStrike" dirty="0">
                          <a:effectLst/>
                        </a:rPr>
                        <a:t>0.21</a:t>
                      </a:r>
                      <a:endParaRPr lang="en-US" sz="1300" b="0" i="0" u="none" strike="noStrike" dirty="0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226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u="none" strike="noStrike" dirty="0">
                          <a:effectLst/>
                        </a:rPr>
                        <a:t>boat</a:t>
                      </a:r>
                      <a:endParaRPr lang="en-US" sz="1300" b="0" i="0" u="none" strike="noStrike" dirty="0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u="none" strike="noStrike" dirty="0">
                          <a:effectLst/>
                        </a:rPr>
                        <a:t>0.04</a:t>
                      </a:r>
                      <a:endParaRPr lang="en-US" sz="1300" b="0" i="0" u="none" strike="noStrike" dirty="0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u="none" strike="noStrike" dirty="0">
                          <a:effectLst/>
                        </a:rPr>
                        <a:t>0.01</a:t>
                      </a:r>
                      <a:endParaRPr lang="en-US" sz="1300" b="0" i="0" u="none" strike="noStrike" dirty="0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u="none" strike="noStrike" dirty="0">
                          <a:effectLst/>
                        </a:rPr>
                        <a:t>0.06</a:t>
                      </a:r>
                      <a:endParaRPr lang="en-US" sz="1300" b="0" i="0" u="none" strike="noStrike" dirty="0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226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u="none" strike="noStrike">
                          <a:effectLst/>
                        </a:rPr>
                        <a:t>city</a:t>
                      </a:r>
                      <a:endParaRPr lang="en-US" sz="13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u="none" strike="noStrike" dirty="0">
                          <a:effectLst/>
                        </a:rPr>
                        <a:t>0.06</a:t>
                      </a:r>
                      <a:endParaRPr lang="en-US" sz="1300" b="0" i="0" u="none" strike="noStrike" dirty="0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u="none" strike="noStrike" dirty="0">
                          <a:effectLst/>
                        </a:rPr>
                        <a:t>0.05</a:t>
                      </a:r>
                      <a:endParaRPr lang="en-US" sz="1300" b="0" i="0" u="none" strike="noStrike" dirty="0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u="none" strike="noStrike" dirty="0">
                          <a:effectLst/>
                        </a:rPr>
                        <a:t>0.07</a:t>
                      </a:r>
                      <a:endParaRPr lang="en-US" sz="1300" b="0" i="0" u="none" strike="noStrike" dirty="0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226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u="none" strike="noStrike" dirty="0">
                          <a:effectLst/>
                        </a:rPr>
                        <a:t>company</a:t>
                      </a:r>
                      <a:endParaRPr lang="en-US" sz="1300" b="0" i="0" u="none" strike="noStrike" dirty="0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u="none" strike="noStrike" dirty="0">
                          <a:effectLst/>
                        </a:rPr>
                        <a:t>0.21</a:t>
                      </a:r>
                      <a:endParaRPr lang="en-US" sz="1300" b="0" i="0" u="none" strike="noStrike" dirty="0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u="none" strike="noStrike" dirty="0">
                          <a:effectLst/>
                        </a:rPr>
                        <a:t>0.05</a:t>
                      </a:r>
                      <a:endParaRPr lang="en-US" sz="1300" b="0" i="0" u="none" strike="noStrike" dirty="0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u="none" strike="noStrike" dirty="0">
                          <a:effectLst/>
                        </a:rPr>
                        <a:t>0.02</a:t>
                      </a:r>
                      <a:endParaRPr lang="en-US" sz="1300" b="0" i="0" u="none" strike="noStrike" dirty="0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226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u="none" strike="noStrike">
                          <a:effectLst/>
                        </a:rPr>
                        <a:t>government</a:t>
                      </a:r>
                      <a:endParaRPr lang="en-US" sz="13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u="none" strike="noStrike" dirty="0">
                          <a:effectLst/>
                        </a:rPr>
                        <a:t>0.04</a:t>
                      </a:r>
                      <a:endParaRPr lang="en-US" sz="1300" b="0" i="0" u="none" strike="noStrike" dirty="0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u="none" strike="noStrike" dirty="0">
                          <a:effectLst/>
                        </a:rPr>
                        <a:t>0.18</a:t>
                      </a:r>
                      <a:endParaRPr lang="en-US" sz="1300" b="0" i="0" u="none" strike="noStrike" dirty="0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u="none" strike="noStrike" dirty="0">
                          <a:effectLst/>
                        </a:rPr>
                        <a:t>0.01</a:t>
                      </a:r>
                      <a:endParaRPr lang="en-US" sz="1300" b="0" i="0" u="none" strike="noStrike" dirty="0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3226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u="none" strike="noStrike">
                          <a:effectLst/>
                        </a:rPr>
                        <a:t>island</a:t>
                      </a:r>
                      <a:endParaRPr lang="en-US" sz="13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u="none" strike="noStrike" dirty="0">
                          <a:effectLst/>
                        </a:rPr>
                        <a:t>0.03</a:t>
                      </a:r>
                      <a:endParaRPr lang="en-US" sz="1300" b="0" i="0" u="none" strike="noStrike" dirty="0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u="none" strike="noStrike" dirty="0">
                          <a:effectLst/>
                        </a:rPr>
                        <a:t>0.02</a:t>
                      </a:r>
                      <a:endParaRPr lang="en-US" sz="1300" b="0" i="0" u="none" strike="noStrike" dirty="0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u="none" strike="noStrike" dirty="0">
                          <a:effectLst/>
                        </a:rPr>
                        <a:t>0.09</a:t>
                      </a:r>
                      <a:endParaRPr lang="en-US" sz="1300" b="0" i="0" u="none" strike="noStrike" dirty="0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3226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u="none" strike="noStrike">
                          <a:effectLst/>
                        </a:rPr>
                        <a:t>journey</a:t>
                      </a:r>
                      <a:endParaRPr lang="en-US" sz="13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u="none" strike="noStrike" dirty="0">
                          <a:effectLst/>
                        </a:rPr>
                        <a:t>0.01</a:t>
                      </a:r>
                      <a:endParaRPr lang="en-US" sz="1300" b="0" i="0" u="none" strike="noStrike" dirty="0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u="none" strike="noStrike" dirty="0">
                          <a:effectLst/>
                        </a:rPr>
                        <a:t>0.03</a:t>
                      </a:r>
                      <a:endParaRPr lang="en-US" sz="1300" b="0" i="0" u="none" strike="noStrike" dirty="0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u="none" strike="noStrike" dirty="0">
                          <a:effectLst/>
                        </a:rPr>
                        <a:t>0.20</a:t>
                      </a:r>
                      <a:endParaRPr lang="en-US" sz="1300" b="0" i="0" u="none" strike="noStrike" dirty="0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3226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u="none" strike="noStrike">
                          <a:effectLst/>
                        </a:rPr>
                        <a:t>law</a:t>
                      </a:r>
                      <a:endParaRPr lang="en-US" sz="13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u="none" strike="noStrike" dirty="0">
                          <a:effectLst/>
                        </a:rPr>
                        <a:t>0.06</a:t>
                      </a:r>
                      <a:endParaRPr lang="en-US" sz="1300" b="0" i="0" u="none" strike="noStrike" dirty="0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u="none" strike="noStrike" dirty="0">
                          <a:effectLst/>
                        </a:rPr>
                        <a:t>0.24</a:t>
                      </a:r>
                      <a:endParaRPr lang="en-US" sz="1300" b="0" i="0" u="none" strike="noStrike" dirty="0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u="none" strike="noStrike" dirty="0">
                          <a:effectLst/>
                        </a:rPr>
                        <a:t>0.04</a:t>
                      </a:r>
                      <a:endParaRPr lang="en-US" sz="1300" b="0" i="0" u="none" strike="noStrike" dirty="0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3226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u="none" strike="noStrike">
                          <a:effectLst/>
                        </a:rPr>
                        <a:t>president</a:t>
                      </a:r>
                      <a:endParaRPr lang="en-US" sz="13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u="none" strike="noStrike" dirty="0">
                          <a:effectLst/>
                        </a:rPr>
                        <a:t>0.04</a:t>
                      </a:r>
                      <a:endParaRPr lang="en-US" sz="1300" b="0" i="0" u="none" strike="noStrike" dirty="0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u="none" strike="noStrike" dirty="0">
                          <a:effectLst/>
                        </a:rPr>
                        <a:t>0.18</a:t>
                      </a:r>
                      <a:endParaRPr lang="en-US" sz="1300" b="0" i="0" u="none" strike="noStrike" dirty="0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u="none" strike="noStrike" dirty="0">
                          <a:effectLst/>
                        </a:rPr>
                        <a:t>0.01</a:t>
                      </a:r>
                      <a:endParaRPr lang="en-US" sz="1300" b="0" i="0" u="none" strike="noStrike" dirty="0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3226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u="none" strike="noStrike">
                          <a:effectLst/>
                        </a:rPr>
                        <a:t>tax</a:t>
                      </a:r>
                      <a:endParaRPr lang="en-US" sz="1300" b="0" i="0" u="none" strike="noStrike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u="none" strike="noStrike" dirty="0">
                          <a:effectLst/>
                        </a:rPr>
                        <a:t>0.15</a:t>
                      </a:r>
                      <a:endParaRPr lang="en-US" sz="1300" b="0" i="0" u="none" strike="noStrike" dirty="0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u="none" strike="noStrike" dirty="0">
                          <a:effectLst/>
                        </a:rPr>
                        <a:t>0.14</a:t>
                      </a:r>
                      <a:endParaRPr lang="en-US" sz="1300" b="0" i="0" u="none" strike="noStrike" dirty="0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u="none" strike="noStrike" dirty="0">
                          <a:effectLst/>
                        </a:rPr>
                        <a:t>0.01</a:t>
                      </a:r>
                      <a:endParaRPr lang="en-US" sz="1300" b="0" i="0" u="none" strike="noStrike" dirty="0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3226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u="none" strike="noStrike" dirty="0">
                          <a:effectLst/>
                        </a:rPr>
                        <a:t>turnover</a:t>
                      </a:r>
                      <a:endParaRPr lang="en-US" sz="1300" b="0" i="0" u="none" strike="noStrike" dirty="0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u="none" strike="noStrike" dirty="0">
                          <a:effectLst/>
                        </a:rPr>
                        <a:t>0.26</a:t>
                      </a:r>
                      <a:endParaRPr lang="en-US" sz="1300" b="0" i="0" u="none" strike="noStrike" dirty="0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u="none" strike="noStrike" dirty="0">
                          <a:effectLst/>
                        </a:rPr>
                        <a:t>0.02</a:t>
                      </a:r>
                      <a:endParaRPr lang="en-US" sz="1300" b="0" i="0" u="none" strike="noStrike" dirty="0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u="none" strike="noStrike" dirty="0">
                          <a:effectLst/>
                        </a:rPr>
                        <a:t>0.02</a:t>
                      </a:r>
                      <a:endParaRPr lang="en-US" sz="1300" b="0" i="0" u="none" strike="noStrike" dirty="0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3226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u="none" strike="noStrike" dirty="0">
                          <a:effectLst/>
                        </a:rPr>
                        <a:t>Total</a:t>
                      </a:r>
                      <a:endParaRPr lang="en-US" sz="1300" b="1" i="0" u="none" strike="noStrike" dirty="0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u="none" strike="noStrike" dirty="0">
                          <a:effectLst/>
                        </a:rPr>
                        <a:t>1.00</a:t>
                      </a:r>
                      <a:endParaRPr lang="en-US" sz="1300" b="1" i="0" u="none" strike="noStrike" dirty="0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u="none" strike="noStrike" dirty="0">
                          <a:effectLst/>
                        </a:rPr>
                        <a:t>1.00</a:t>
                      </a:r>
                      <a:endParaRPr lang="en-US" sz="1300" b="1" i="0" u="none" strike="noStrike" dirty="0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300" u="none" strike="noStrike" dirty="0">
                          <a:effectLst/>
                        </a:rPr>
                        <a:t>1.00</a:t>
                      </a:r>
                      <a:endParaRPr lang="en-US" sz="1300" b="1" i="0" u="none" strike="noStrike" dirty="0">
                        <a:effectLst/>
                        <a:latin typeface="Arial"/>
                      </a:endParaRPr>
                    </a:p>
                  </a:txBody>
                  <a:tcPr marL="7200" marR="7200" marT="7201" marB="0" anchor="ctr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21135411"/>
              </p:ext>
            </p:extLst>
          </p:nvPr>
        </p:nvGraphicFramePr>
        <p:xfrm>
          <a:off x="1580787" y="1744153"/>
          <a:ext cx="3455657" cy="10290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3009600" imgH="901440" progId="Equation.3">
                  <p:embed/>
                </p:oleObj>
              </mc:Choice>
              <mc:Fallback>
                <p:oleObj name="Equation" r:id="rId2" imgW="3009600" imgH="901440" progId="Equation.3">
                  <p:embed/>
                  <p:pic>
                    <p:nvPicPr>
                      <p:cNvPr id="4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0787" y="1744153"/>
                        <a:ext cx="3455657" cy="102907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10994531"/>
              </p:ext>
            </p:extLst>
          </p:nvPr>
        </p:nvGraphicFramePr>
        <p:xfrm>
          <a:off x="1580787" y="4054646"/>
          <a:ext cx="1399096" cy="8400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218960" imgH="736560" progId="Equation.3">
                  <p:embed/>
                </p:oleObj>
              </mc:Choice>
              <mc:Fallback>
                <p:oleObj name="Equation" r:id="rId4" imgW="1218960" imgH="736560" progId="Equation.3">
                  <p:embed/>
                  <p:pic>
                    <p:nvPicPr>
                      <p:cNvPr id="6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0787" y="4054646"/>
                        <a:ext cx="1399096" cy="84009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ounded Rectangle 2"/>
          <p:cNvSpPr/>
          <p:nvPr/>
        </p:nvSpPr>
        <p:spPr>
          <a:xfrm>
            <a:off x="938496" y="37187"/>
            <a:ext cx="1740193" cy="308355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70" dirty="0"/>
              <a:t>Example</a:t>
            </a:r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D1AA103B-F3E2-BC45-994E-E8648E07A98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/>
              <a:t>Steffen Staab, Universität Stuttgart, @ststaab, https://www.ipvs.uni-stuttgart.de/departments/ac/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BC820570-1C6E-5C44-962F-C3F57DC2015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BECD02-1E3F-4E4B-93EF-F431C7D276AE}" type="slidenum">
              <a:rPr lang="en-US" noProof="0" smtClean="0"/>
              <a:pPr/>
              <a:t>48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318248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400" noProof="0" dirty="0"/>
              <a:t>Intermezzo:</a:t>
            </a:r>
            <a:br>
              <a:rPr lang="en-GB" noProof="0" dirty="0"/>
            </a:br>
            <a:r>
              <a:rPr lang="en-GB" noProof="0" dirty="0"/>
              <a:t>Continuous Probabilistic Reasoning</a:t>
            </a:r>
            <a:br>
              <a:rPr lang="en-GB" noProof="0" dirty="0"/>
            </a:br>
            <a:endParaRPr lang="en-GB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053373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Inhaltsplatzhalter 1">
                <a:extLst>
                  <a:ext uri="{FF2B5EF4-FFF2-40B4-BE49-F238E27FC236}">
                    <a16:creationId xmlns:a16="http://schemas.microsoft.com/office/drawing/2014/main" id="{49AFAD4D-7AF4-7946-B16F-3651BA5C876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r>
                  <a:rPr lang="de-DE" dirty="0"/>
                  <a:t>For a </a:t>
                </a:r>
                <a:r>
                  <a:rPr lang="de-DE" dirty="0" err="1"/>
                  <a:t>random</a:t>
                </a:r>
                <a:r>
                  <a:rPr lang="de-DE" dirty="0"/>
                  <a:t> variable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with</a:t>
                </a:r>
                <a:r>
                  <a:rPr lang="de-DE" dirty="0"/>
                  <a:t> </a:t>
                </a:r>
                <a:r>
                  <a:rPr lang="de-DE" dirty="0" err="1"/>
                  <a:t>discrete</a:t>
                </a:r>
                <a:r>
                  <a:rPr lang="de-DE" dirty="0"/>
                  <a:t>				</a:t>
                </a:r>
                <a:br>
                  <a:rPr lang="de-DE" dirty="0"/>
                </a:br>
                <a:r>
                  <a:rPr lang="de-DE" dirty="0" err="1"/>
                  <a:t>we</a:t>
                </a:r>
                <a:r>
                  <a:rPr lang="de-DE" dirty="0"/>
                  <a:t> </a:t>
                </a:r>
                <a:r>
                  <a:rPr lang="de-DE" dirty="0" err="1"/>
                  <a:t>write</a:t>
                </a:r>
                <a:r>
                  <a:rPr lang="de-DE" dirty="0"/>
                  <a:t>:</a:t>
                </a:r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:endParaRPr lang="de-DE" dirty="0"/>
              </a:p>
              <a:p>
                <a:r>
                  <a:rPr lang="de-DE" dirty="0"/>
                  <a:t> </a:t>
                </a:r>
                <a:r>
                  <a:rPr lang="de-DE" dirty="0" err="1"/>
                  <a:t>Example</a:t>
                </a:r>
                <a:r>
                  <a:rPr lang="de-DE" dirty="0"/>
                  <a:t>: A </a:t>
                </a:r>
                <a:r>
                  <a:rPr lang="de-DE" dirty="0" err="1"/>
                  <a:t>dice</a:t>
                </a:r>
                <a:r>
                  <a:rPr lang="de-DE" dirty="0"/>
                  <a:t> </a:t>
                </a:r>
                <a:r>
                  <a:rPr lang="de-DE" dirty="0" err="1"/>
                  <a:t>can</a:t>
                </a:r>
                <a:r>
                  <a:rPr lang="de-DE" dirty="0"/>
                  <a:t> </a:t>
                </a:r>
                <a:r>
                  <a:rPr lang="de-DE" dirty="0" err="1"/>
                  <a:t>take</a:t>
                </a:r>
                <a:r>
                  <a:rPr lang="de-DE" dirty="0"/>
                  <a:t> </a:t>
                </a:r>
                <a:r>
                  <a:rPr lang="de-DE" dirty="0" err="1"/>
                  <a:t>values</a:t>
                </a:r>
                <a:endParaRPr lang="de-DE" dirty="0"/>
              </a:p>
              <a:p>
                <a:pPr lvl="1"/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is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random</a:t>
                </a:r>
                <a:r>
                  <a:rPr lang="de-DE" dirty="0"/>
                  <a:t> variable </a:t>
                </a:r>
                <a:r>
                  <a:rPr lang="de-DE" dirty="0" err="1"/>
                  <a:t>representing</a:t>
                </a:r>
                <a:r>
                  <a:rPr lang="de-DE" dirty="0"/>
                  <a:t> a </a:t>
                </a:r>
                <a:r>
                  <a:rPr lang="de-DE" dirty="0" err="1"/>
                  <a:t>dice</a:t>
                </a:r>
                <a:r>
                  <a:rPr lang="de-DE" dirty="0"/>
                  <a:t> </a:t>
                </a:r>
                <a:r>
                  <a:rPr lang="de-DE" dirty="0" err="1"/>
                  <a:t>throw</a:t>
                </a:r>
                <a:r>
                  <a:rPr lang="de-DE" dirty="0"/>
                  <a:t>.</a:t>
                </a:r>
              </a:p>
              <a:p>
                <a:pPr lvl="1"/>
                <a:r>
                  <a:rPr lang="de-DE" dirty="0"/>
                  <a:t> 			    </a:t>
                </a:r>
                <a:r>
                  <a:rPr lang="de-DE" dirty="0" err="1"/>
                  <a:t>is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probability</a:t>
                </a:r>
                <a:r>
                  <a:rPr lang="de-DE" dirty="0"/>
                  <a:t> </a:t>
                </a:r>
                <a:r>
                  <a:rPr lang="de-DE" dirty="0" err="1"/>
                  <a:t>that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takes</a:t>
                </a:r>
                <a:r>
                  <a:rPr lang="de-DE" dirty="0"/>
                  <a:t> </a:t>
                </a:r>
                <a:r>
                  <a:rPr lang="de-DE" dirty="0" err="1"/>
                  <a:t>value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de-DE" b="0" dirty="0"/>
                  <a:t>, i.e.</a:t>
                </a:r>
                <a:br>
                  <a:rPr lang="de-DE" b="0" dirty="0"/>
                </a:br>
                <a:r>
                  <a:rPr lang="de-DE" b="0" dirty="0" err="1"/>
                  <a:t>event</a:t>
                </a:r>
                <a:r>
                  <a:rPr lang="de-DE" b="0" dirty="0"/>
                  <a:t> „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de-DE" b="0" dirty="0"/>
                  <a:t>“ </a:t>
                </a:r>
                <a:r>
                  <a:rPr lang="de-DE" b="0" dirty="0" err="1"/>
                  <a:t>happens</a:t>
                </a:r>
                <a:endParaRPr lang="de-DE" b="0" dirty="0"/>
              </a:p>
              <a:p>
                <a:r>
                  <a:rPr lang="de-DE" dirty="0"/>
                  <a:t>A </a:t>
                </a:r>
                <a:r>
                  <a:rPr lang="de-DE" dirty="0" err="1"/>
                  <a:t>random</a:t>
                </a:r>
                <a:r>
                  <a:rPr lang="de-DE" dirty="0"/>
                  <a:t> variable </a:t>
                </a:r>
                <a:r>
                  <a:rPr lang="de-DE" dirty="0" err="1"/>
                  <a:t>is</a:t>
                </a:r>
                <a:r>
                  <a:rPr lang="de-DE" dirty="0"/>
                  <a:t> a </a:t>
                </a:r>
                <a:r>
                  <a:rPr lang="de-DE" dirty="0" err="1"/>
                  <a:t>map</a:t>
                </a:r>
                <a:r>
                  <a:rPr lang="de-DE" dirty="0"/>
                  <a:t> </a:t>
                </a:r>
                <a:r>
                  <a:rPr lang="de-DE" dirty="0" err="1"/>
                  <a:t>from</a:t>
                </a:r>
                <a:r>
                  <a:rPr lang="de-DE" dirty="0"/>
                  <a:t> a </a:t>
                </a:r>
                <a:r>
                  <a:rPr lang="de-DE" dirty="0" err="1"/>
                  <a:t>measurable</a:t>
                </a:r>
                <a:r>
                  <a:rPr lang="de-DE" dirty="0"/>
                  <a:t> </a:t>
                </a:r>
                <a:r>
                  <a:rPr lang="de-DE" dirty="0" err="1"/>
                  <a:t>space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a </a:t>
                </a:r>
                <a:r>
                  <a:rPr lang="de-DE" dirty="0" err="1"/>
                  <a:t>domain</a:t>
                </a:r>
                <a:r>
                  <a:rPr lang="de-DE" dirty="0"/>
                  <a:t> (sample </a:t>
                </a:r>
                <a:r>
                  <a:rPr lang="de-DE" dirty="0" err="1"/>
                  <a:t>space</a:t>
                </a:r>
                <a:r>
                  <a:rPr lang="de-DE" dirty="0"/>
                  <a:t>). </a:t>
                </a:r>
                <a:r>
                  <a:rPr lang="de-DE" dirty="0" err="1"/>
                  <a:t>It</a:t>
                </a:r>
                <a:r>
                  <a:rPr lang="de-DE" dirty="0"/>
                  <a:t> </a:t>
                </a:r>
                <a:r>
                  <a:rPr lang="de-DE" dirty="0" err="1"/>
                  <a:t>introduces</a:t>
                </a:r>
                <a:r>
                  <a:rPr lang="de-DE" dirty="0"/>
                  <a:t> a </a:t>
                </a:r>
                <a:r>
                  <a:rPr lang="de-DE" dirty="0" err="1"/>
                  <a:t>probability</a:t>
                </a:r>
                <a:r>
                  <a:rPr lang="de-DE" dirty="0"/>
                  <a:t> </a:t>
                </a:r>
                <a:r>
                  <a:rPr lang="de-DE" dirty="0" err="1"/>
                  <a:t>measure</a:t>
                </a:r>
                <a:r>
                  <a:rPr lang="de-DE" dirty="0"/>
                  <a:t> on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domain</a:t>
                </a:r>
                <a:r>
                  <a:rPr lang="de-DE" dirty="0"/>
                  <a:t> („</a:t>
                </a:r>
                <a:r>
                  <a:rPr lang="de-DE" dirty="0" err="1"/>
                  <a:t>assigns</a:t>
                </a:r>
                <a:r>
                  <a:rPr lang="de-DE" dirty="0"/>
                  <a:t> a </a:t>
                </a:r>
                <a:r>
                  <a:rPr lang="de-DE" dirty="0" err="1"/>
                  <a:t>probability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each</a:t>
                </a:r>
                <a:r>
                  <a:rPr lang="de-DE" dirty="0"/>
                  <a:t> </a:t>
                </a:r>
                <a:r>
                  <a:rPr lang="de-DE" dirty="0" err="1"/>
                  <a:t>possible</a:t>
                </a:r>
                <a:r>
                  <a:rPr lang="de-DE" dirty="0"/>
                  <a:t> </a:t>
                </a:r>
                <a:r>
                  <a:rPr lang="de-DE" dirty="0" err="1"/>
                  <a:t>value</a:t>
                </a:r>
                <a:r>
                  <a:rPr lang="de-DE" dirty="0"/>
                  <a:t>“ </a:t>
                </a:r>
                <a:r>
                  <a:rPr lang="de-DE" dirty="0" err="1"/>
                  <a:t>or</a:t>
                </a:r>
                <a:r>
                  <a:rPr lang="de-DE" dirty="0"/>
                  <a:t> “</a:t>
                </a:r>
                <a:r>
                  <a:rPr lang="de-DE" dirty="0" err="1"/>
                  <a:t>assigns</a:t>
                </a:r>
                <a:r>
                  <a:rPr lang="de-DE" dirty="0"/>
                  <a:t> a </a:t>
                </a:r>
                <a:r>
                  <a:rPr lang="de-DE" dirty="0" err="1"/>
                  <a:t>probability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each</a:t>
                </a:r>
                <a:r>
                  <a:rPr lang="de-DE" dirty="0"/>
                  <a:t> </a:t>
                </a:r>
                <a:r>
                  <a:rPr lang="de-DE" dirty="0" err="1"/>
                  <a:t>possible</a:t>
                </a:r>
                <a:r>
                  <a:rPr lang="de-DE" dirty="0"/>
                  <a:t>, </a:t>
                </a:r>
                <a:r>
                  <a:rPr lang="de-DE" dirty="0" err="1"/>
                  <a:t>maybe</a:t>
                </a:r>
                <a:r>
                  <a:rPr lang="de-DE" dirty="0"/>
                  <a:t> </a:t>
                </a:r>
                <a:r>
                  <a:rPr lang="de-DE" dirty="0" err="1"/>
                  <a:t>complex</a:t>
                </a:r>
                <a:r>
                  <a:rPr lang="de-DE" dirty="0"/>
                  <a:t> </a:t>
                </a:r>
                <a:r>
                  <a:rPr lang="de-DE" dirty="0" err="1"/>
                  <a:t>event</a:t>
                </a:r>
                <a:r>
                  <a:rPr lang="de-DE" dirty="0"/>
                  <a:t>“)</a:t>
                </a:r>
              </a:p>
              <a:p>
                <a:endParaRPr lang="de-DE" dirty="0"/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2" name="Inhaltsplatzhalter 1">
                <a:extLst>
                  <a:ext uri="{FF2B5EF4-FFF2-40B4-BE49-F238E27FC236}">
                    <a16:creationId xmlns:a16="http://schemas.microsoft.com/office/drawing/2014/main" id="{49AFAD4D-7AF4-7946-B16F-3651BA5C87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92" t="-1818" b="-30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9CCF3D6-8F7E-0C40-833B-A2F52BBB32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Steffen Staab, Universität Stuttgart, @ststaab, </a:t>
            </a:r>
            <a:r>
              <a:rPr lang="de-DE">
                <a:hlinkClick r:id="rId3"/>
              </a:rPr>
              <a:t>https://www.ipvs.uni-stuttgart.de/departments/ac/</a:t>
            </a:r>
            <a:endParaRPr lang="en-U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3546C88-B1DF-0243-880C-922C3706A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5</a:t>
            </a:fld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1DD6AD2-AE42-1B49-A0EE-087DB064E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Probabilities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Random Variables		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D12617E0-C8EF-F74E-BB26-E8ABE2C6A5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2439" y="1078527"/>
            <a:ext cx="1682547" cy="312835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02994155-CA58-3041-A9B8-9100F6FE6A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43940" y="1447689"/>
            <a:ext cx="2641023" cy="231473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2D15C116-5384-4645-8A91-822D9A360E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43940" y="1824215"/>
            <a:ext cx="1742149" cy="490722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9EB03E0B-040A-024C-8C61-1F7A950F98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80686" y="2588876"/>
            <a:ext cx="2335750" cy="297927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675E49B7-1BAF-F24F-AF9C-50A2ABA08C2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5082" y="3266241"/>
            <a:ext cx="1882488" cy="265888"/>
          </a:xfrm>
          <a:prstGeom prst="rect">
            <a:avLst/>
          </a:prstGeom>
        </p:spPr>
      </p:pic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0DA9FCB-147E-F14E-9BBE-76EB981813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01.05.20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48754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Numeric values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1593" y="1237320"/>
            <a:ext cx="4772380" cy="4140460"/>
          </a:xfrm>
        </p:spPr>
        <p:txBody>
          <a:bodyPr>
            <a:normAutofit/>
          </a:bodyPr>
          <a:lstStyle/>
          <a:p>
            <a:r>
              <a:rPr lang="en-GB" noProof="0" dirty="0"/>
              <a:t>Single observations are too specific</a:t>
            </a:r>
          </a:p>
          <a:p>
            <a:pPr lvl="1"/>
            <a:r>
              <a:rPr lang="en-GB" i="1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GB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(Height = 83 cm) </a:t>
            </a:r>
            <a:r>
              <a:rPr lang="en-GB" noProof="0" dirty="0"/>
              <a:t>?</a:t>
            </a:r>
          </a:p>
          <a:p>
            <a:pPr lvl="1"/>
            <a:r>
              <a:rPr lang="en-GB" i="1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GB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(Height = 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83.81</a:t>
            </a:r>
            <a:r>
              <a:rPr lang="en-GB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cm) </a:t>
            </a:r>
            <a:r>
              <a:rPr lang="en-GB" noProof="0" dirty="0"/>
              <a:t>?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9611304"/>
              </p:ext>
            </p:extLst>
          </p:nvPr>
        </p:nvGraphicFramePr>
        <p:xfrm>
          <a:off x="5832139" y="457234"/>
          <a:ext cx="2400268" cy="4920544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9001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00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8976">
                <a:tc>
                  <a:txBody>
                    <a:bodyPr/>
                    <a:lstStyle/>
                    <a:p>
                      <a:pPr algn="ctr" fontAlgn="b"/>
                      <a:r>
                        <a:rPr lang="en-GB" sz="1500" u="none" strike="noStrike" dirty="0">
                          <a:effectLst/>
                        </a:rPr>
                        <a:t>Gender</a:t>
                      </a:r>
                      <a:endParaRPr lang="en-GB" sz="15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938" marR="7938" marT="79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500" u="none" strike="noStrike" dirty="0">
                          <a:effectLst/>
                        </a:rPr>
                        <a:t>weight</a:t>
                      </a:r>
                      <a:endParaRPr lang="en-GB" sz="15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938" marR="7938" marT="79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500" u="none" strike="noStrike" dirty="0">
                          <a:effectLst/>
                        </a:rPr>
                        <a:t>height</a:t>
                      </a:r>
                      <a:endParaRPr lang="en-GB" sz="15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938" marR="7938" marT="7938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976">
                <a:tc>
                  <a:txBody>
                    <a:bodyPr/>
                    <a:lstStyle/>
                    <a:p>
                      <a:pPr algn="ctr" fontAlgn="b"/>
                      <a:r>
                        <a:rPr lang="en-GB" sz="1500" u="none" strike="noStrike" dirty="0">
                          <a:effectLst/>
                        </a:rPr>
                        <a:t>F</a:t>
                      </a:r>
                      <a:endParaRPr lang="en-GB" sz="15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938" marR="7938" marT="79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52,33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66,40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8976">
                <a:tc>
                  <a:txBody>
                    <a:bodyPr/>
                    <a:lstStyle/>
                    <a:p>
                      <a:pPr algn="ctr" fontAlgn="b"/>
                      <a:r>
                        <a:rPr lang="en-GB" sz="1500" u="none" strike="noStrike" dirty="0">
                          <a:effectLst/>
                        </a:rPr>
                        <a:t>F</a:t>
                      </a:r>
                      <a:endParaRPr lang="en-GB" sz="15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938" marR="7938" marT="79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64,39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73,64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8976">
                <a:tc>
                  <a:txBody>
                    <a:bodyPr/>
                    <a:lstStyle/>
                    <a:p>
                      <a:pPr algn="ctr" fontAlgn="b"/>
                      <a:r>
                        <a:rPr lang="en-GB" sz="1500" u="none" strike="noStrike" dirty="0">
                          <a:effectLst/>
                        </a:rPr>
                        <a:t>F</a:t>
                      </a:r>
                      <a:endParaRPr lang="en-GB" sz="15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938" marR="7938" marT="79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51,07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65,64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8976">
                <a:tc>
                  <a:txBody>
                    <a:bodyPr/>
                    <a:lstStyle/>
                    <a:p>
                      <a:pPr algn="ctr" fontAlgn="b"/>
                      <a:r>
                        <a:rPr lang="en-GB" sz="1500" u="none" strike="noStrike" dirty="0">
                          <a:effectLst/>
                        </a:rPr>
                        <a:t>F</a:t>
                      </a:r>
                      <a:endParaRPr lang="en-GB" sz="15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938" marR="7938" marT="79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66,27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74,76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8976">
                <a:tc>
                  <a:txBody>
                    <a:bodyPr/>
                    <a:lstStyle/>
                    <a:p>
                      <a:pPr algn="ctr" fontAlgn="b"/>
                      <a:r>
                        <a:rPr lang="en-GB" sz="1500" u="none" strike="noStrike">
                          <a:effectLst/>
                        </a:rPr>
                        <a:t>F</a:t>
                      </a:r>
                      <a:endParaRPr lang="en-GB" sz="15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938" marR="7938" marT="79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69,68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76,81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8976">
                <a:tc>
                  <a:txBody>
                    <a:bodyPr/>
                    <a:lstStyle/>
                    <a:p>
                      <a:pPr algn="ctr" fontAlgn="b"/>
                      <a:r>
                        <a:rPr lang="en-GB" sz="1500" u="none" strike="noStrike">
                          <a:effectLst/>
                        </a:rPr>
                        <a:t>F</a:t>
                      </a:r>
                      <a:endParaRPr lang="en-GB" sz="15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938" marR="7938" marT="79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51,03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65,62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8976">
                <a:tc>
                  <a:txBody>
                    <a:bodyPr/>
                    <a:lstStyle/>
                    <a:p>
                      <a:pPr algn="ctr" fontAlgn="b"/>
                      <a:r>
                        <a:rPr lang="en-GB" sz="1500" u="none" strike="noStrike" dirty="0">
                          <a:effectLst/>
                        </a:rPr>
                        <a:t>F</a:t>
                      </a:r>
                      <a:endParaRPr lang="en-GB" sz="15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938" marR="7938" marT="79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63,48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73,09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8976">
                <a:tc>
                  <a:txBody>
                    <a:bodyPr/>
                    <a:lstStyle/>
                    <a:p>
                      <a:pPr algn="ctr" fontAlgn="b"/>
                      <a:r>
                        <a:rPr lang="en-GB" sz="1500" u="none" strike="noStrike">
                          <a:effectLst/>
                        </a:rPr>
                        <a:t>M</a:t>
                      </a:r>
                      <a:endParaRPr lang="en-GB" sz="15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938" marR="7938" marT="79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79,17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83,81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8976">
                <a:tc>
                  <a:txBody>
                    <a:bodyPr/>
                    <a:lstStyle/>
                    <a:p>
                      <a:pPr algn="ctr" fontAlgn="b"/>
                      <a:r>
                        <a:rPr lang="en-GB" sz="1500" u="none" strike="noStrike" dirty="0">
                          <a:effectLst/>
                        </a:rPr>
                        <a:t>M</a:t>
                      </a:r>
                      <a:endParaRPr lang="en-GB" sz="15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938" marR="7938" marT="79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62,40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74,23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8976">
                <a:tc>
                  <a:txBody>
                    <a:bodyPr/>
                    <a:lstStyle/>
                    <a:p>
                      <a:pPr algn="ctr" fontAlgn="b"/>
                      <a:r>
                        <a:rPr lang="en-GB" sz="1500" u="none" strike="noStrike" dirty="0">
                          <a:effectLst/>
                        </a:rPr>
                        <a:t>M</a:t>
                      </a:r>
                      <a:endParaRPr lang="en-GB" sz="15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938" marR="7938" marT="79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62,94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74,54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58976">
                <a:tc>
                  <a:txBody>
                    <a:bodyPr/>
                    <a:lstStyle/>
                    <a:p>
                      <a:pPr algn="ctr" fontAlgn="b"/>
                      <a:r>
                        <a:rPr lang="en-GB" sz="1500" u="none" strike="noStrike">
                          <a:effectLst/>
                        </a:rPr>
                        <a:t>M</a:t>
                      </a:r>
                      <a:endParaRPr lang="en-GB" sz="15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938" marR="7938" marT="79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67,22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76,98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58976">
                <a:tc>
                  <a:txBody>
                    <a:bodyPr/>
                    <a:lstStyle/>
                    <a:p>
                      <a:pPr algn="ctr" fontAlgn="b"/>
                      <a:r>
                        <a:rPr lang="en-GB" sz="1500" u="none" strike="noStrike" dirty="0">
                          <a:effectLst/>
                        </a:rPr>
                        <a:t>M</a:t>
                      </a:r>
                      <a:endParaRPr lang="en-GB" sz="15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938" marR="7938" marT="79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59,27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72,44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58976">
                <a:tc>
                  <a:txBody>
                    <a:bodyPr/>
                    <a:lstStyle/>
                    <a:p>
                      <a:pPr algn="ctr" fontAlgn="b"/>
                      <a:r>
                        <a:rPr lang="en-GB" sz="1500" u="none" strike="noStrike" dirty="0">
                          <a:effectLst/>
                        </a:rPr>
                        <a:t>M</a:t>
                      </a:r>
                      <a:endParaRPr lang="en-GB" sz="15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938" marR="7938" marT="79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59,04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72,31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58976">
                <a:tc>
                  <a:txBody>
                    <a:bodyPr/>
                    <a:lstStyle/>
                    <a:p>
                      <a:pPr algn="ctr" fontAlgn="b"/>
                      <a:r>
                        <a:rPr lang="en-GB" sz="1500" u="none" strike="noStrike" dirty="0">
                          <a:effectLst/>
                        </a:rPr>
                        <a:t>M</a:t>
                      </a:r>
                      <a:endParaRPr lang="en-GB" sz="15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938" marR="7938" marT="79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62,81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74,46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58976">
                <a:tc>
                  <a:txBody>
                    <a:bodyPr/>
                    <a:lstStyle/>
                    <a:p>
                      <a:pPr algn="ctr" fontAlgn="b"/>
                      <a:r>
                        <a:rPr lang="en-GB" sz="1500" u="none" strike="noStrike" dirty="0">
                          <a:effectLst/>
                        </a:rPr>
                        <a:t>M</a:t>
                      </a:r>
                      <a:endParaRPr lang="en-GB" sz="15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938" marR="7938" marT="79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56,14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70,65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58976">
                <a:tc>
                  <a:txBody>
                    <a:bodyPr/>
                    <a:lstStyle/>
                    <a:p>
                      <a:pPr algn="ctr" fontAlgn="b"/>
                      <a:r>
                        <a:rPr lang="en-GB" sz="1500" u="none" strike="noStrike" dirty="0">
                          <a:effectLst/>
                        </a:rPr>
                        <a:t>M</a:t>
                      </a:r>
                      <a:endParaRPr lang="en-GB" sz="15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938" marR="7938" marT="79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78,44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83,40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58976">
                <a:tc>
                  <a:txBody>
                    <a:bodyPr/>
                    <a:lstStyle/>
                    <a:p>
                      <a:pPr algn="ctr" fontAlgn="b"/>
                      <a:r>
                        <a:rPr lang="en-GB" sz="1500" u="none" strike="noStrike" dirty="0">
                          <a:effectLst/>
                        </a:rPr>
                        <a:t>M</a:t>
                      </a:r>
                      <a:endParaRPr lang="en-GB" sz="15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938" marR="7938" marT="79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74,27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81,01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58976">
                <a:tc>
                  <a:txBody>
                    <a:bodyPr/>
                    <a:lstStyle/>
                    <a:p>
                      <a:pPr algn="ctr" fontAlgn="b"/>
                      <a:r>
                        <a:rPr lang="en-GB" sz="1500" u="none" strike="noStrike" dirty="0">
                          <a:effectLst/>
                        </a:rPr>
                        <a:t>M</a:t>
                      </a:r>
                      <a:endParaRPr lang="en-GB" sz="15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938" marR="7938" marT="79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69,61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78,35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</a:tbl>
          </a:graphicData>
        </a:graphic>
      </p:graphicFrame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F232F1A-B070-2141-BC0E-C0AD4FAEDA4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/>
              <a:t>Steffen Staab, Universität Stuttgart, @ststaab, https://www.ipvs.uni-stuttgart.de/departments/ac/</a:t>
            </a: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3B76387A-8FA6-CA43-AC7D-102F6D4E02B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BECD02-1E3F-4E4B-93EF-F431C7D276AE}" type="slidenum">
              <a:rPr lang="en-US" noProof="0" smtClean="0"/>
              <a:pPr/>
              <a:t>50</a:t>
            </a:fld>
            <a:endParaRPr lang="en-US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0C2F45F1-BD25-5206-C2B3-4357C914E1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0584" y="3083442"/>
            <a:ext cx="2985118" cy="2631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136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Inhaltsplatzhalter 4">
                <a:extLst>
                  <a:ext uri="{FF2B5EF4-FFF2-40B4-BE49-F238E27FC236}">
                    <a16:creationId xmlns:a16="http://schemas.microsoft.com/office/drawing/2014/main" id="{28E5AE0A-874F-C64A-A556-4C4541E3196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DE" dirty="0"/>
                  <a:t>Let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be</a:t>
                </a:r>
                <a:r>
                  <a:rPr lang="de-DE" dirty="0"/>
                  <a:t> a </a:t>
                </a:r>
                <a:r>
                  <a:rPr lang="de-DE" dirty="0" err="1"/>
                  <a:t>continuous</a:t>
                </a:r>
                <a:r>
                  <a:rPr lang="de-DE" dirty="0"/>
                  <a:t> </a:t>
                </a:r>
                <a:r>
                  <a:rPr lang="de-DE" dirty="0" err="1"/>
                  <a:t>random</a:t>
                </a:r>
                <a:r>
                  <a:rPr lang="de-DE" dirty="0"/>
                  <a:t> variable</a:t>
                </a:r>
              </a:p>
              <a:p>
                <a:r>
                  <a:rPr lang="de-DE" dirty="0"/>
                  <a:t>The </a:t>
                </a:r>
                <a:r>
                  <a:rPr lang="de-DE" b="1" dirty="0" err="1"/>
                  <a:t>probability</a:t>
                </a:r>
                <a:r>
                  <a:rPr lang="de-DE" b="1" dirty="0"/>
                  <a:t> </a:t>
                </a:r>
                <a:r>
                  <a:rPr lang="de-DE" b="1" dirty="0" err="1"/>
                  <a:t>density</a:t>
                </a:r>
                <a:r>
                  <a:rPr lang="de-DE" b="1" dirty="0"/>
                  <a:t> </a:t>
                </a:r>
                <a:r>
                  <a:rPr lang="de-DE" b="1" dirty="0" err="1"/>
                  <a:t>function</a:t>
                </a:r>
                <a:r>
                  <a:rPr lang="de-DE" b="1" dirty="0"/>
                  <a:t> </a:t>
                </a:r>
                <a:r>
                  <a:rPr lang="de-DE" dirty="0"/>
                  <a:t>(</a:t>
                </a:r>
                <a:r>
                  <a:rPr lang="de-DE" dirty="0" err="1"/>
                  <a:t>pdf</a:t>
                </a:r>
                <a:r>
                  <a:rPr lang="de-DE" dirty="0"/>
                  <a:t>) </a:t>
                </a:r>
                <a:br>
                  <a:rPr lang="de-DE" dirty="0"/>
                </a:b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[0,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defines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probability</a:t>
                </a:r>
                <a:endParaRPr lang="de-DE" dirty="0"/>
              </a:p>
              <a:p>
                <a:endParaRPr lang="de-DE" dirty="0"/>
              </a:p>
              <a:p>
                <a:r>
                  <a:rPr lang="de-DE" dirty="0"/>
                  <a:t>The </a:t>
                </a:r>
                <a:r>
                  <a:rPr lang="de-DE" b="1" dirty="0" err="1"/>
                  <a:t>cumulative</a:t>
                </a:r>
                <a:r>
                  <a:rPr lang="de-DE" b="1" dirty="0"/>
                  <a:t> </a:t>
                </a:r>
                <a:r>
                  <a:rPr lang="de-DE" b="1" dirty="0" err="1"/>
                  <a:t>probability</a:t>
                </a:r>
                <a:r>
                  <a:rPr lang="de-DE" b="1" dirty="0"/>
                  <a:t> </a:t>
                </a:r>
                <a:r>
                  <a:rPr lang="de-DE" b="1" dirty="0" err="1"/>
                  <a:t>distribution</a:t>
                </a:r>
                <a:br>
                  <a:rPr lang="de-DE" dirty="0"/>
                </a:br>
                <a:br>
                  <a:rPr lang="de-DE" dirty="0"/>
                </a:br>
                <a:r>
                  <a:rPr lang="de-DE" dirty="0" err="1"/>
                  <a:t>is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cumulative</a:t>
                </a:r>
                <a:r>
                  <a:rPr lang="de-DE" dirty="0"/>
                  <a:t> integral </a:t>
                </a:r>
                <a:r>
                  <a:rPr lang="de-DE" dirty="0" err="1"/>
                  <a:t>with</a:t>
                </a:r>
                <a:r>
                  <a:rPr lang="de-DE" dirty="0"/>
                  <a:t> </a:t>
                </a:r>
                <a:br>
                  <a:rPr lang="de-DE" dirty="0"/>
                </a:br>
                <a:endParaRPr lang="de-DE" dirty="0"/>
              </a:p>
            </p:txBody>
          </p:sp>
        </mc:Choice>
        <mc:Fallback xmlns="">
          <p:sp>
            <p:nvSpPr>
              <p:cNvPr id="5" name="Inhaltsplatzhalter 4">
                <a:extLst>
                  <a:ext uri="{FF2B5EF4-FFF2-40B4-BE49-F238E27FC236}">
                    <a16:creationId xmlns:a16="http://schemas.microsoft.com/office/drawing/2014/main" id="{28E5AE0A-874F-C64A-A556-4C4541E3196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2000" t="-121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el 3">
            <a:extLst>
              <a:ext uri="{FF2B5EF4-FFF2-40B4-BE49-F238E27FC236}">
                <a16:creationId xmlns:a16="http://schemas.microsoft.com/office/drawing/2014/main" id="{1C24DE32-D5CF-454C-B72C-FF5C8D9E5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Distributions</a:t>
            </a:r>
            <a:r>
              <a:rPr lang="de-DE" dirty="0"/>
              <a:t> </a:t>
            </a:r>
            <a:r>
              <a:rPr lang="de-DE" dirty="0" err="1"/>
              <a:t>over</a:t>
            </a:r>
            <a:r>
              <a:rPr lang="de-DE" dirty="0"/>
              <a:t> </a:t>
            </a:r>
            <a:r>
              <a:rPr lang="de-DE" dirty="0" err="1"/>
              <a:t>continuous</a:t>
            </a:r>
            <a:r>
              <a:rPr lang="de-DE" dirty="0"/>
              <a:t> </a:t>
            </a:r>
            <a:r>
              <a:rPr lang="de-DE" dirty="0" err="1"/>
              <a:t>domains</a:t>
            </a:r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389A221F-22AD-4E4D-8560-06620A58CE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3950" y="2641600"/>
            <a:ext cx="4356100" cy="43180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2971487D-2C9A-3D48-8C80-A38B2FBAAC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06600" y="3594313"/>
            <a:ext cx="5130800" cy="39370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627029DB-4701-014D-B457-8E5ECB2F54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42048" y="4073288"/>
            <a:ext cx="2260600" cy="33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357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A1A95675-FD79-504F-8BB7-0D90405597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e.g. Python 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C4F6BF22-F57E-5D4B-BB74-E54EF7B674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01.05.20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85D57C4-AAAC-664E-95B4-E2120BBB63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Steffen Staab, Universität Stuttgart, @ststaab, </a:t>
            </a:r>
            <a:r>
              <a:rPr lang="de-DE">
                <a:hlinkClick r:id="rId2"/>
              </a:rPr>
              <a:t>https://www.ipvs.uni-stuttgart.de/departments/ac/</a:t>
            </a:r>
            <a:endParaRPr lang="en-U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A9E8E8D-7B19-8D41-9E33-59C3775DC8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52</a:t>
            </a:fld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itel 5">
                <a:extLst>
                  <a:ext uri="{FF2B5EF4-FFF2-40B4-BE49-F238E27FC236}">
                    <a16:creationId xmlns:a16="http://schemas.microsoft.com/office/drawing/2014/main" id="{E9B2333F-F42C-AB4E-A24A-10615860C8D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de-DE" dirty="0"/>
                  <a:t>Uniform </a:t>
                </a:r>
                <a:r>
                  <a:rPr lang="de-DE" dirty="0" err="1"/>
                  <a:t>continuous</a:t>
                </a:r>
                <a:r>
                  <a:rPr lang="de-DE" dirty="0"/>
                  <a:t> </a:t>
                </a:r>
                <a:r>
                  <a:rPr lang="de-DE" dirty="0" err="1"/>
                  <a:t>distribution</a:t>
                </a:r>
                <a:r>
                  <a:rPr lang="de-DE" dirty="0"/>
                  <a:t> </a:t>
                </a:r>
                <a:r>
                  <a:rPr lang="de-DE" dirty="0" err="1"/>
                  <a:t>over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1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de-DE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de-DE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de-DE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de-DE" b="1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de-DE" dirty="0"/>
              </a:p>
            </p:txBody>
          </p:sp>
        </mc:Choice>
        <mc:Fallback xmlns="">
          <p:sp>
            <p:nvSpPr>
              <p:cNvPr id="6" name="Titel 5">
                <a:extLst>
                  <a:ext uri="{FF2B5EF4-FFF2-40B4-BE49-F238E27FC236}">
                    <a16:creationId xmlns:a16="http://schemas.microsoft.com/office/drawing/2014/main" id="{E9B2333F-F42C-AB4E-A24A-10615860C8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154" t="-2127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Grafik 6">
            <a:extLst>
              <a:ext uri="{FF2B5EF4-FFF2-40B4-BE49-F238E27FC236}">
                <a16:creationId xmlns:a16="http://schemas.microsoft.com/office/drawing/2014/main" id="{A33C5E32-E80C-E54C-A106-BDC66692CA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7950" y="972001"/>
            <a:ext cx="2834430" cy="2091366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1A486147-4685-3C4D-9546-39C7714CE4E6}"/>
              </a:ext>
            </a:extLst>
          </p:cNvPr>
          <p:cNvSpPr/>
          <p:nvPr/>
        </p:nvSpPr>
        <p:spPr>
          <a:xfrm>
            <a:off x="4572000" y="1217221"/>
            <a:ext cx="730332" cy="6768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836AB079-F1A1-F546-BC4C-94E6812D7286}"/>
              </a:ext>
            </a:extLst>
          </p:cNvPr>
          <p:cNvSpPr/>
          <p:nvPr/>
        </p:nvSpPr>
        <p:spPr>
          <a:xfrm>
            <a:off x="5799894" y="2908932"/>
            <a:ext cx="730332" cy="6768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18B1FF3F-9828-A949-980D-669DB11446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365577"/>
            <a:ext cx="9144000" cy="2349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312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Numeric values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1593" y="1237320"/>
            <a:ext cx="4772380" cy="4140460"/>
          </a:xfrm>
        </p:spPr>
        <p:txBody>
          <a:bodyPr>
            <a:normAutofit/>
          </a:bodyPr>
          <a:lstStyle/>
          <a:p>
            <a:r>
              <a:rPr lang="en-GB" noProof="0" dirty="0"/>
              <a:t>Single observations are too specific</a:t>
            </a:r>
          </a:p>
          <a:p>
            <a:pPr lvl="1"/>
            <a:r>
              <a:rPr lang="en-GB" i="1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GB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(Height = 83 cm) </a:t>
            </a:r>
            <a:r>
              <a:rPr lang="en-GB" noProof="0" dirty="0"/>
              <a:t>?</a:t>
            </a:r>
          </a:p>
          <a:p>
            <a:pPr lvl="1"/>
            <a:r>
              <a:rPr lang="en-GB" i="1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GB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(Height = 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83.81</a:t>
            </a:r>
            <a:r>
              <a:rPr lang="en-GB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cm) </a:t>
            </a:r>
            <a:r>
              <a:rPr lang="en-GB" noProof="0" dirty="0"/>
              <a:t>?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5832139" y="457234"/>
          <a:ext cx="2400268" cy="4920544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9001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00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8976">
                <a:tc>
                  <a:txBody>
                    <a:bodyPr/>
                    <a:lstStyle/>
                    <a:p>
                      <a:pPr algn="ctr" fontAlgn="b"/>
                      <a:r>
                        <a:rPr lang="en-GB" sz="1500" u="none" strike="noStrike" dirty="0">
                          <a:effectLst/>
                        </a:rPr>
                        <a:t>Gender</a:t>
                      </a:r>
                      <a:endParaRPr lang="en-GB" sz="15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938" marR="7938" marT="79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500" u="none" strike="noStrike" dirty="0">
                          <a:effectLst/>
                        </a:rPr>
                        <a:t>weight</a:t>
                      </a:r>
                      <a:endParaRPr lang="en-GB" sz="15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938" marR="7938" marT="79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500" u="none" strike="noStrike" dirty="0">
                          <a:effectLst/>
                        </a:rPr>
                        <a:t>height</a:t>
                      </a:r>
                      <a:endParaRPr lang="en-GB" sz="15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938" marR="7938" marT="7938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976">
                <a:tc>
                  <a:txBody>
                    <a:bodyPr/>
                    <a:lstStyle/>
                    <a:p>
                      <a:pPr algn="ctr" fontAlgn="b"/>
                      <a:r>
                        <a:rPr lang="en-GB" sz="1500" u="none" strike="noStrike" dirty="0">
                          <a:effectLst/>
                        </a:rPr>
                        <a:t>F</a:t>
                      </a:r>
                      <a:endParaRPr lang="en-GB" sz="15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938" marR="7938" marT="79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52,33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66,40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8976">
                <a:tc>
                  <a:txBody>
                    <a:bodyPr/>
                    <a:lstStyle/>
                    <a:p>
                      <a:pPr algn="ctr" fontAlgn="b"/>
                      <a:r>
                        <a:rPr lang="en-GB" sz="1500" u="none" strike="noStrike" dirty="0">
                          <a:effectLst/>
                        </a:rPr>
                        <a:t>F</a:t>
                      </a:r>
                      <a:endParaRPr lang="en-GB" sz="15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938" marR="7938" marT="79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64,39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73,64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8976">
                <a:tc>
                  <a:txBody>
                    <a:bodyPr/>
                    <a:lstStyle/>
                    <a:p>
                      <a:pPr algn="ctr" fontAlgn="b"/>
                      <a:r>
                        <a:rPr lang="en-GB" sz="1500" u="none" strike="noStrike" dirty="0">
                          <a:effectLst/>
                        </a:rPr>
                        <a:t>F</a:t>
                      </a:r>
                      <a:endParaRPr lang="en-GB" sz="15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938" marR="7938" marT="79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51,07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65,64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8976">
                <a:tc>
                  <a:txBody>
                    <a:bodyPr/>
                    <a:lstStyle/>
                    <a:p>
                      <a:pPr algn="ctr" fontAlgn="b"/>
                      <a:r>
                        <a:rPr lang="en-GB" sz="1500" u="none" strike="noStrike" dirty="0">
                          <a:effectLst/>
                        </a:rPr>
                        <a:t>F</a:t>
                      </a:r>
                      <a:endParaRPr lang="en-GB" sz="15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938" marR="7938" marT="79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66,27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74,76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8976">
                <a:tc>
                  <a:txBody>
                    <a:bodyPr/>
                    <a:lstStyle/>
                    <a:p>
                      <a:pPr algn="ctr" fontAlgn="b"/>
                      <a:r>
                        <a:rPr lang="en-GB" sz="1500" u="none" strike="noStrike">
                          <a:effectLst/>
                        </a:rPr>
                        <a:t>F</a:t>
                      </a:r>
                      <a:endParaRPr lang="en-GB" sz="15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938" marR="7938" marT="79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69,68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76,81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8976">
                <a:tc>
                  <a:txBody>
                    <a:bodyPr/>
                    <a:lstStyle/>
                    <a:p>
                      <a:pPr algn="ctr" fontAlgn="b"/>
                      <a:r>
                        <a:rPr lang="en-GB" sz="1500" u="none" strike="noStrike">
                          <a:effectLst/>
                        </a:rPr>
                        <a:t>F</a:t>
                      </a:r>
                      <a:endParaRPr lang="en-GB" sz="15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938" marR="7938" marT="79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51,03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65,62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8976">
                <a:tc>
                  <a:txBody>
                    <a:bodyPr/>
                    <a:lstStyle/>
                    <a:p>
                      <a:pPr algn="ctr" fontAlgn="b"/>
                      <a:r>
                        <a:rPr lang="en-GB" sz="1500" u="none" strike="noStrike" dirty="0">
                          <a:effectLst/>
                        </a:rPr>
                        <a:t>F</a:t>
                      </a:r>
                      <a:endParaRPr lang="en-GB" sz="15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938" marR="7938" marT="79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63,48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73,09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8976">
                <a:tc>
                  <a:txBody>
                    <a:bodyPr/>
                    <a:lstStyle/>
                    <a:p>
                      <a:pPr algn="ctr" fontAlgn="b"/>
                      <a:r>
                        <a:rPr lang="en-GB" sz="1500" u="none" strike="noStrike">
                          <a:effectLst/>
                        </a:rPr>
                        <a:t>M</a:t>
                      </a:r>
                      <a:endParaRPr lang="en-GB" sz="15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938" marR="7938" marT="79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79,17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83,81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8976">
                <a:tc>
                  <a:txBody>
                    <a:bodyPr/>
                    <a:lstStyle/>
                    <a:p>
                      <a:pPr algn="ctr" fontAlgn="b"/>
                      <a:r>
                        <a:rPr lang="en-GB" sz="1500" u="none" strike="noStrike" dirty="0">
                          <a:effectLst/>
                        </a:rPr>
                        <a:t>M</a:t>
                      </a:r>
                      <a:endParaRPr lang="en-GB" sz="15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938" marR="7938" marT="79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62,40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74,23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8976">
                <a:tc>
                  <a:txBody>
                    <a:bodyPr/>
                    <a:lstStyle/>
                    <a:p>
                      <a:pPr algn="ctr" fontAlgn="b"/>
                      <a:r>
                        <a:rPr lang="en-GB" sz="1500" u="none" strike="noStrike" dirty="0">
                          <a:effectLst/>
                        </a:rPr>
                        <a:t>M</a:t>
                      </a:r>
                      <a:endParaRPr lang="en-GB" sz="15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938" marR="7938" marT="79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62,94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74,54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58976">
                <a:tc>
                  <a:txBody>
                    <a:bodyPr/>
                    <a:lstStyle/>
                    <a:p>
                      <a:pPr algn="ctr" fontAlgn="b"/>
                      <a:r>
                        <a:rPr lang="en-GB" sz="1500" u="none" strike="noStrike">
                          <a:effectLst/>
                        </a:rPr>
                        <a:t>M</a:t>
                      </a:r>
                      <a:endParaRPr lang="en-GB" sz="15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938" marR="7938" marT="79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67,22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76,98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58976">
                <a:tc>
                  <a:txBody>
                    <a:bodyPr/>
                    <a:lstStyle/>
                    <a:p>
                      <a:pPr algn="ctr" fontAlgn="b"/>
                      <a:r>
                        <a:rPr lang="en-GB" sz="1500" u="none" strike="noStrike" dirty="0">
                          <a:effectLst/>
                        </a:rPr>
                        <a:t>M</a:t>
                      </a:r>
                      <a:endParaRPr lang="en-GB" sz="15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938" marR="7938" marT="79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59,27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72,44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58976">
                <a:tc>
                  <a:txBody>
                    <a:bodyPr/>
                    <a:lstStyle/>
                    <a:p>
                      <a:pPr algn="ctr" fontAlgn="b"/>
                      <a:r>
                        <a:rPr lang="en-GB" sz="1500" u="none" strike="noStrike" dirty="0">
                          <a:effectLst/>
                        </a:rPr>
                        <a:t>M</a:t>
                      </a:r>
                      <a:endParaRPr lang="en-GB" sz="15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938" marR="7938" marT="79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59,04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72,31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58976">
                <a:tc>
                  <a:txBody>
                    <a:bodyPr/>
                    <a:lstStyle/>
                    <a:p>
                      <a:pPr algn="ctr" fontAlgn="b"/>
                      <a:r>
                        <a:rPr lang="en-GB" sz="1500" u="none" strike="noStrike" dirty="0">
                          <a:effectLst/>
                        </a:rPr>
                        <a:t>M</a:t>
                      </a:r>
                      <a:endParaRPr lang="en-GB" sz="15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938" marR="7938" marT="79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62,81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74,46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58976">
                <a:tc>
                  <a:txBody>
                    <a:bodyPr/>
                    <a:lstStyle/>
                    <a:p>
                      <a:pPr algn="ctr" fontAlgn="b"/>
                      <a:r>
                        <a:rPr lang="en-GB" sz="1500" u="none" strike="noStrike" dirty="0">
                          <a:effectLst/>
                        </a:rPr>
                        <a:t>M</a:t>
                      </a:r>
                      <a:endParaRPr lang="en-GB" sz="15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938" marR="7938" marT="79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56,14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70,65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58976">
                <a:tc>
                  <a:txBody>
                    <a:bodyPr/>
                    <a:lstStyle/>
                    <a:p>
                      <a:pPr algn="ctr" fontAlgn="b"/>
                      <a:r>
                        <a:rPr lang="en-GB" sz="1500" u="none" strike="noStrike" dirty="0">
                          <a:effectLst/>
                        </a:rPr>
                        <a:t>M</a:t>
                      </a:r>
                      <a:endParaRPr lang="en-GB" sz="15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938" marR="7938" marT="79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78,44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83,40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58976">
                <a:tc>
                  <a:txBody>
                    <a:bodyPr/>
                    <a:lstStyle/>
                    <a:p>
                      <a:pPr algn="ctr" fontAlgn="b"/>
                      <a:r>
                        <a:rPr lang="en-GB" sz="1500" u="none" strike="noStrike" dirty="0">
                          <a:effectLst/>
                        </a:rPr>
                        <a:t>M</a:t>
                      </a:r>
                      <a:endParaRPr lang="en-GB" sz="15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938" marR="7938" marT="79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74,27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81,01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58976">
                <a:tc>
                  <a:txBody>
                    <a:bodyPr/>
                    <a:lstStyle/>
                    <a:p>
                      <a:pPr algn="ctr" fontAlgn="b"/>
                      <a:r>
                        <a:rPr lang="en-GB" sz="1500" u="none" strike="noStrike" dirty="0">
                          <a:effectLst/>
                        </a:rPr>
                        <a:t>M</a:t>
                      </a:r>
                      <a:endParaRPr lang="en-GB" sz="15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938" marR="7938" marT="79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69,61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78,35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</a:tbl>
          </a:graphicData>
        </a:graphic>
      </p:graphicFrame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F232F1A-B070-2141-BC0E-C0AD4FAEDA4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/>
              <a:t>Steffen Staab, Universität Stuttgart, @ststaab, https://www.ipvs.uni-stuttgart.de/departments/ac/</a:t>
            </a: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3B76387A-8FA6-CA43-AC7D-102F6D4E02B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BECD02-1E3F-4E4B-93EF-F431C7D276AE}" type="slidenum">
              <a:rPr lang="en-US" noProof="0" smtClean="0"/>
              <a:pPr/>
              <a:t>53</a:t>
            </a:fld>
            <a:endParaRPr lang="en-US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0C2F45F1-BD25-5206-C2B3-4357C914E1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0584" y="3083442"/>
            <a:ext cx="2985118" cy="2631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943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Inhaltsplatzhalter 1">
                <a:extLst>
                  <a:ext uri="{FF2B5EF4-FFF2-40B4-BE49-F238E27FC236}">
                    <a16:creationId xmlns:a16="http://schemas.microsoft.com/office/drawing/2014/main" id="{DA6E3712-1916-A741-B940-470F35FD58A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DE" dirty="0"/>
                  <a:t>1-dimensional:</a:t>
                </a:r>
              </a:p>
              <a:p>
                <a:endParaRPr lang="de-DE" dirty="0"/>
              </a:p>
              <a:p>
                <a:endParaRPr lang="de-DE" dirty="0"/>
              </a:p>
              <a:p>
                <a:r>
                  <a:rPr lang="de-DE" dirty="0" err="1"/>
                  <a:t>mean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endParaRPr lang="de-DE" dirty="0">
                  <a:ea typeface="Cambria Math" panose="02040503050406030204" pitchFamily="18" charset="0"/>
                </a:endParaRPr>
              </a:p>
              <a:p>
                <a:r>
                  <a:rPr lang="de-DE" dirty="0" err="1"/>
                  <a:t>variance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de-DE" dirty="0"/>
              </a:p>
              <a:p>
                <a:r>
                  <a:rPr lang="de-DE" dirty="0" err="1"/>
                  <a:t>standard</a:t>
                </a:r>
                <a:r>
                  <a:rPr lang="de-DE" dirty="0"/>
                  <a:t> </a:t>
                </a:r>
                <a:r>
                  <a:rPr lang="de-DE" dirty="0" err="1"/>
                  <a:t>deviation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endParaRPr lang="de-DE" dirty="0">
                  <a:ea typeface="Cambria Math" panose="02040503050406030204" pitchFamily="18" charset="0"/>
                </a:endParaRPr>
              </a:p>
              <a:p>
                <a:r>
                  <a:rPr lang="de-DE" dirty="0"/>
                  <a:t>„</a:t>
                </a:r>
                <a:r>
                  <a:rPr lang="de-DE" dirty="0" err="1"/>
                  <a:t>standard</a:t>
                </a:r>
                <a:r>
                  <a:rPr lang="de-DE" dirty="0"/>
                  <a:t> normal“, </a:t>
                </a:r>
                <a:br>
                  <a:rPr lang="de-DE" dirty="0"/>
                </a:br>
                <a:r>
                  <a:rPr lang="de-DE" dirty="0" err="1"/>
                  <a:t>iff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=0,</m:t>
                    </m:r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 </m:t>
                    </m:r>
                  </m:oMath>
                </a14:m>
                <a:endParaRPr lang="de-DE" dirty="0"/>
              </a:p>
            </p:txBody>
          </p:sp>
        </mc:Choice>
        <mc:Fallback xmlns="">
          <p:sp>
            <p:nvSpPr>
              <p:cNvPr id="2" name="Inhaltsplatzhalter 1">
                <a:extLst>
                  <a:ext uri="{FF2B5EF4-FFF2-40B4-BE49-F238E27FC236}">
                    <a16:creationId xmlns:a16="http://schemas.microsoft.com/office/drawing/2014/main" id="{DA6E3712-1916-A741-B940-470F35FD58A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2000" t="-1212" b="-212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51C39178-AD9C-E843-8901-F67C2CAC18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01.05.20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08D0626-676F-E94E-9C2F-F36342FEE8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Steffen Staab, Universität Stuttgart, @ststaab, </a:t>
            </a:r>
            <a:r>
              <a:rPr lang="de-DE">
                <a:hlinkClick r:id="rId4"/>
              </a:rPr>
              <a:t>https://www.ipvs.uni-stuttgart.de/departments/ac/</a:t>
            </a:r>
            <a:endParaRPr lang="en-U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C8A83A3-40FD-1A47-AE65-7BCE57D414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54</a:t>
            </a:fld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6110D5ED-DE02-9F4D-9311-9793C419B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1-dim </a:t>
            </a:r>
            <a:r>
              <a:rPr lang="de-DE" dirty="0" err="1"/>
              <a:t>Gaussian</a:t>
            </a:r>
            <a:r>
              <a:rPr lang="de-DE" dirty="0"/>
              <a:t> </a:t>
            </a:r>
            <a:r>
              <a:rPr lang="de-DE" dirty="0" err="1"/>
              <a:t>distribution</a:t>
            </a:r>
            <a:r>
              <a:rPr lang="de-DE" dirty="0"/>
              <a:t> (also „Normal </a:t>
            </a:r>
            <a:r>
              <a:rPr lang="de-DE" dirty="0" err="1"/>
              <a:t>distribution</a:t>
            </a:r>
            <a:r>
              <a:rPr lang="de-DE" dirty="0"/>
              <a:t>“)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F0C71AA-1352-0143-BB52-8A4293117E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105" y="1670462"/>
            <a:ext cx="5562600" cy="53340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3476EDC1-2736-DB46-8DDC-0CA2BA5A05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06919" y="2210985"/>
            <a:ext cx="4397216" cy="3115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11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Inhaltsplatzhalter 1">
                <a:extLst>
                  <a:ext uri="{FF2B5EF4-FFF2-40B4-BE49-F238E27FC236}">
                    <a16:creationId xmlns:a16="http://schemas.microsoft.com/office/drawing/2014/main" id="{14727C99-226A-484A-AE29-4E79CE2EC47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68313" y="1057275"/>
                <a:ext cx="8430988" cy="4176713"/>
              </a:xfrm>
            </p:spPr>
            <p:txBody>
              <a:bodyPr/>
              <a:lstStyle/>
              <a:p>
                <a:r>
                  <a:rPr lang="de-DE" dirty="0"/>
                  <a:t>n-dim </a:t>
                </a:r>
                <a:r>
                  <a:rPr lang="de-DE" dirty="0" err="1"/>
                  <a:t>Gaussian</a:t>
                </a:r>
                <a:r>
                  <a:rPr lang="de-DE" dirty="0"/>
                  <a:t> in normal form: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𝒩</m:t>
                      </m:r>
                      <m:d>
                        <m:dPr>
                          <m:sepChr m:val="∣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𝝁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𝚺</m:t>
                          </m:r>
                        </m:e>
                      </m:d>
                      <m:r>
                        <a:rPr lang="de-DE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de-DE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de-D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</m:t>
                              </m:r>
                              <m:r>
                                <m:rPr>
                                  <m:sty m:val="p"/>
                                </m:r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Σ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</m:t>
                              </m:r>
                            </m:e>
                          </m:rad>
                        </m:den>
                      </m:f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exp</m:t>
                      </m:r>
                      <m:d>
                        <m:d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𝝁</m:t>
                          </m:r>
                          <m:sSup>
                            <m:sSup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⊤</m:t>
                              </m:r>
                            </m:sup>
                          </m:sSup>
                          <m:sSup>
                            <m:sSup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𝚺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  <m:r>
                            <a:rPr lang="en-US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𝝁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de-DE" dirty="0"/>
              </a:p>
              <a:p>
                <a:pPr marL="0" indent="0">
                  <a:buNone/>
                </a:pPr>
                <a:br>
                  <a:rPr lang="de-DE" dirty="0"/>
                </a:br>
                <a:r>
                  <a:rPr lang="de-DE" dirty="0" err="1"/>
                  <a:t>with</a:t>
                </a:r>
                <a:r>
                  <a:rPr lang="de-DE" dirty="0"/>
                  <a:t> </a:t>
                </a:r>
                <a:r>
                  <a:rPr lang="de-DE" b="1" dirty="0" err="1"/>
                  <a:t>mean</a:t>
                </a:r>
                <a:r>
                  <a:rPr lang="de-DE" b="1" dirty="0"/>
                  <a:t> </a:t>
                </a:r>
                <a14:m>
                  <m:oMath xmlns:m="http://schemas.openxmlformats.org/officeDocument/2006/math">
                    <m:r>
                      <a:rPr lang="de-DE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𝝁</m:t>
                    </m:r>
                  </m:oMath>
                </a14:m>
                <a:r>
                  <a:rPr lang="de-DE" b="1" dirty="0"/>
                  <a:t> </a:t>
                </a:r>
                <a:r>
                  <a:rPr lang="de-DE" dirty="0" err="1"/>
                  <a:t>and</a:t>
                </a:r>
                <a:r>
                  <a:rPr lang="de-DE" dirty="0"/>
                  <a:t> </a:t>
                </a:r>
                <a:r>
                  <a:rPr lang="de-DE" b="1" dirty="0" err="1"/>
                  <a:t>covariance</a:t>
                </a:r>
                <a:r>
                  <a:rPr lang="de-DE" b="1" dirty="0"/>
                  <a:t> </a:t>
                </a:r>
                <a:r>
                  <a:rPr lang="de-DE" b="1" dirty="0" err="1"/>
                  <a:t>matrix</a:t>
                </a:r>
                <a:r>
                  <a:rPr lang="de-DE" b="1" dirty="0"/>
                  <a:t> </a:t>
                </a:r>
                <a14:m>
                  <m:oMath xmlns:m="http://schemas.openxmlformats.org/officeDocument/2006/math">
                    <m:r>
                      <a:rPr lang="el-GR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𝜮</m:t>
                    </m:r>
                  </m:oMath>
                </a14:m>
                <a:endParaRPr lang="de-DE" b="1" dirty="0"/>
              </a:p>
            </p:txBody>
          </p:sp>
        </mc:Choice>
        <mc:Fallback xmlns="">
          <p:sp>
            <p:nvSpPr>
              <p:cNvPr id="2" name="Inhaltsplatzhalter 1">
                <a:extLst>
                  <a:ext uri="{FF2B5EF4-FFF2-40B4-BE49-F238E27FC236}">
                    <a16:creationId xmlns:a16="http://schemas.microsoft.com/office/drawing/2014/main" id="{14727C99-226A-484A-AE29-4E79CE2EC47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8313" y="1057275"/>
                <a:ext cx="8430988" cy="4176713"/>
              </a:xfrm>
              <a:blipFill>
                <a:blip r:embed="rId3"/>
                <a:stretch>
                  <a:fillRect l="-2105" t="-121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432D128-1747-CC4F-A7AE-7B63500C5D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01.05.20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EFF659E-E05E-784B-9F69-9377B5E760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Steffen Staab, Universität Stuttgart, @ststaab, </a:t>
            </a:r>
            <a:r>
              <a:rPr lang="de-DE">
                <a:hlinkClick r:id="rId4"/>
              </a:rPr>
              <a:t>https://www.ipvs.uni-stuttgart.de/departments/ac/</a:t>
            </a:r>
            <a:endParaRPr lang="en-U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3791678-1737-F242-852D-4E6CD59D86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55</a:t>
            </a:fld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B11CA86A-6438-3A4C-B5E4-8B3CC56D74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n-dim</a:t>
            </a:r>
            <a:r>
              <a:rPr lang="de-DE" dirty="0"/>
              <a:t> </a:t>
            </a:r>
            <a:r>
              <a:rPr lang="de-DE" dirty="0" err="1"/>
              <a:t>Gaussian</a:t>
            </a:r>
            <a:r>
              <a:rPr lang="de-DE" dirty="0"/>
              <a:t> </a:t>
            </a:r>
            <a:r>
              <a:rPr lang="de-DE" dirty="0" err="1"/>
              <a:t>distribution</a:t>
            </a:r>
            <a:r>
              <a:rPr lang="de-DE" dirty="0"/>
              <a:t> (also „Normal </a:t>
            </a:r>
            <a:r>
              <a:rPr lang="de-DE" dirty="0" err="1"/>
              <a:t>distribution</a:t>
            </a:r>
            <a:r>
              <a:rPr lang="de-DE" dirty="0"/>
              <a:t>“)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726621F8-8385-044D-B926-2CAE299368C2}"/>
              </a:ext>
            </a:extLst>
          </p:cNvPr>
          <p:cNvSpPr txBox="1"/>
          <p:nvPr/>
        </p:nvSpPr>
        <p:spPr>
          <a:xfrm>
            <a:off x="1838034" y="3338623"/>
            <a:ext cx="181460" cy="58695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de-DE" i="1" dirty="0"/>
          </a:p>
          <a:p>
            <a:pPr marL="179388" indent="-179388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304225463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Numeric Values</a:t>
            </a:r>
            <a:br>
              <a:rPr lang="en-GB" noProof="0" dirty="0"/>
            </a:br>
            <a:endParaRPr lang="en-GB" noProof="0" dirty="0"/>
          </a:p>
        </p:txBody>
      </p:sp>
      <p:sp>
        <p:nvSpPr>
          <p:cNvPr id="4" name="Conten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1269100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Numeric values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1593" y="1237320"/>
            <a:ext cx="4772380" cy="4140460"/>
          </a:xfrm>
        </p:spPr>
        <p:txBody>
          <a:bodyPr>
            <a:normAutofit fontScale="70000" lnSpcReduction="20000"/>
          </a:bodyPr>
          <a:lstStyle/>
          <a:p>
            <a:r>
              <a:rPr lang="en-GB" noProof="0" dirty="0"/>
              <a:t>Single observations are too specific</a:t>
            </a:r>
          </a:p>
          <a:p>
            <a:pPr lvl="1"/>
            <a:r>
              <a:rPr lang="en-GB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(Height = 83 cm) </a:t>
            </a:r>
            <a:r>
              <a:rPr lang="en-GB" dirty="0"/>
              <a:t>?</a:t>
            </a:r>
          </a:p>
          <a:p>
            <a:pPr lvl="1"/>
            <a:r>
              <a:rPr lang="en-GB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(Height = 83.81 cm) </a:t>
            </a:r>
            <a:r>
              <a:rPr lang="en-GB" dirty="0"/>
              <a:t>?</a:t>
            </a:r>
          </a:p>
          <a:p>
            <a:r>
              <a:rPr lang="en-GB" noProof="0" dirty="0"/>
              <a:t>Assumption:</a:t>
            </a:r>
          </a:p>
          <a:p>
            <a:pPr lvl="1"/>
            <a:r>
              <a:rPr lang="en-GB" noProof="0" dirty="0"/>
              <a:t>Attribute values follow a normal distribution </a:t>
            </a:r>
            <a:br>
              <a:rPr lang="en-GB" noProof="0" dirty="0"/>
            </a:br>
            <a:r>
              <a:rPr lang="en-GB" noProof="0" dirty="0"/>
              <a:t>(in each class).</a:t>
            </a:r>
          </a:p>
          <a:p>
            <a:pPr lvl="1"/>
            <a:endParaRPr lang="en-GB" noProof="0" dirty="0"/>
          </a:p>
          <a:p>
            <a:pPr lvl="1"/>
            <a:endParaRPr lang="en-GB" noProof="0" dirty="0"/>
          </a:p>
          <a:p>
            <a:pPr lvl="1"/>
            <a:endParaRPr lang="en-GB" noProof="0" dirty="0"/>
          </a:p>
          <a:p>
            <a:r>
              <a:rPr lang="en-GB" noProof="0" dirty="0"/>
              <a:t>Maximum-likelihood estimate of parameters:</a:t>
            </a:r>
          </a:p>
          <a:p>
            <a:endParaRPr lang="en-GB" noProof="0" dirty="0"/>
          </a:p>
          <a:p>
            <a:endParaRPr lang="en-GB" noProof="0" dirty="0"/>
          </a:p>
          <a:p>
            <a:pPr marL="0" indent="0">
              <a:buNone/>
            </a:pPr>
            <a:r>
              <a:rPr lang="en-GB" noProof="0" dirty="0"/>
              <a:t> 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2291747" y="2917507"/>
            <a:ext cx="2040227" cy="840093"/>
            <a:chOff x="3707904" y="1988840"/>
            <a:chExt cx="2664296" cy="1080120"/>
          </a:xfrm>
        </p:grpSpPr>
        <p:sp>
          <p:nvSpPr>
            <p:cNvPr id="7" name="Rounded Rectangle 6"/>
            <p:cNvSpPr/>
            <p:nvPr/>
          </p:nvSpPr>
          <p:spPr>
            <a:xfrm>
              <a:off x="3707904" y="1988840"/>
              <a:ext cx="2664296" cy="1080120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 sz="1170"/>
            </a:p>
          </p:txBody>
        </p:sp>
        <p:graphicFrame>
          <p:nvGraphicFramePr>
            <p:cNvPr id="5" name="Object 4"/>
            <p:cNvGraphicFramePr>
              <a:graphicFrameLocks noChangeAspect="1"/>
            </p:cNvGraphicFramePr>
            <p:nvPr/>
          </p:nvGraphicFramePr>
          <p:xfrm>
            <a:off x="3843789" y="2098787"/>
            <a:ext cx="2392689" cy="86065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" imgW="1333440" imgH="482400" progId="Equation.3">
                    <p:embed/>
                  </p:oleObj>
                </mc:Choice>
                <mc:Fallback>
                  <p:oleObj name="Equation" r:id="rId2" imgW="1333440" imgH="482400" progId="Equation.3">
                    <p:embed/>
                    <p:pic>
                      <p:nvPicPr>
                        <p:cNvPr id="5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43789" y="2098787"/>
                          <a:ext cx="2392689" cy="86065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9" name="Object 8"/>
          <p:cNvGraphicFramePr>
            <a:graphicFrameLocks noChangeAspect="1"/>
          </p:cNvGraphicFramePr>
          <p:nvPr/>
        </p:nvGraphicFramePr>
        <p:xfrm>
          <a:off x="2471767" y="4057633"/>
          <a:ext cx="1800200" cy="14002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460160" imgH="1143000" progId="Equation.3">
                  <p:embed/>
                </p:oleObj>
              </mc:Choice>
              <mc:Fallback>
                <p:oleObj name="Equation" r:id="rId4" imgW="1460160" imgH="1143000" progId="Equation.3">
                  <p:embed/>
                  <p:pic>
                    <p:nvPicPr>
                      <p:cNvPr id="9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71767" y="4057633"/>
                        <a:ext cx="1800200" cy="140025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F232F1A-B070-2141-BC0E-C0AD4FAEDA4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/>
              <a:t>Steffen Staab, Universität Stuttgart, @ststaab, https://www.ipvs.uni-stuttgart.de/departments/ac/</a:t>
            </a: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3B76387A-8FA6-CA43-AC7D-102F6D4E02B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BECD02-1E3F-4E4B-93EF-F431C7D276AE}" type="slidenum">
              <a:rPr lang="en-US" noProof="0" smtClean="0"/>
              <a:pPr/>
              <a:t>57</a:t>
            </a:fld>
            <a:endParaRPr lang="en-US" noProof="0"/>
          </a:p>
        </p:txBody>
      </p:sp>
      <p:graphicFrame>
        <p:nvGraphicFramePr>
          <p:cNvPr id="12" name="Table 3">
            <a:extLst>
              <a:ext uri="{FF2B5EF4-FFF2-40B4-BE49-F238E27FC236}">
                <a16:creationId xmlns:a16="http://schemas.microsoft.com/office/drawing/2014/main" id="{2E7E0F9C-C885-99C9-D30B-7F849CB3EC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8795032"/>
              </p:ext>
            </p:extLst>
          </p:nvPr>
        </p:nvGraphicFramePr>
        <p:xfrm>
          <a:off x="5984539" y="311920"/>
          <a:ext cx="2400268" cy="4920544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9001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00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8976">
                <a:tc>
                  <a:txBody>
                    <a:bodyPr/>
                    <a:lstStyle/>
                    <a:p>
                      <a:pPr algn="ctr" fontAlgn="b"/>
                      <a:r>
                        <a:rPr lang="en-GB" sz="1500" u="none" strike="noStrike" dirty="0">
                          <a:effectLst/>
                        </a:rPr>
                        <a:t>Gender</a:t>
                      </a:r>
                      <a:endParaRPr lang="en-GB" sz="15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938" marR="7938" marT="79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500" u="none" strike="noStrike" dirty="0">
                          <a:effectLst/>
                        </a:rPr>
                        <a:t>weight</a:t>
                      </a:r>
                      <a:endParaRPr lang="en-GB" sz="15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938" marR="7938" marT="79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500" u="none" strike="noStrike" dirty="0">
                          <a:effectLst/>
                        </a:rPr>
                        <a:t>height</a:t>
                      </a:r>
                      <a:endParaRPr lang="en-GB" sz="15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938" marR="7938" marT="7938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976">
                <a:tc>
                  <a:txBody>
                    <a:bodyPr/>
                    <a:lstStyle/>
                    <a:p>
                      <a:pPr algn="ctr" fontAlgn="b"/>
                      <a:r>
                        <a:rPr lang="en-GB" sz="1500" u="none" strike="noStrike" dirty="0">
                          <a:effectLst/>
                        </a:rPr>
                        <a:t>F</a:t>
                      </a:r>
                      <a:endParaRPr lang="en-GB" sz="15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938" marR="7938" marT="79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52,33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66,40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8976">
                <a:tc>
                  <a:txBody>
                    <a:bodyPr/>
                    <a:lstStyle/>
                    <a:p>
                      <a:pPr algn="ctr" fontAlgn="b"/>
                      <a:r>
                        <a:rPr lang="en-GB" sz="1500" u="none" strike="noStrike" dirty="0">
                          <a:effectLst/>
                        </a:rPr>
                        <a:t>F</a:t>
                      </a:r>
                      <a:endParaRPr lang="en-GB" sz="15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938" marR="7938" marT="79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64,39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73,64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8976">
                <a:tc>
                  <a:txBody>
                    <a:bodyPr/>
                    <a:lstStyle/>
                    <a:p>
                      <a:pPr algn="ctr" fontAlgn="b"/>
                      <a:r>
                        <a:rPr lang="en-GB" sz="1500" u="none" strike="noStrike" dirty="0">
                          <a:effectLst/>
                        </a:rPr>
                        <a:t>F</a:t>
                      </a:r>
                      <a:endParaRPr lang="en-GB" sz="15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938" marR="7938" marT="79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51,07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65,64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8976">
                <a:tc>
                  <a:txBody>
                    <a:bodyPr/>
                    <a:lstStyle/>
                    <a:p>
                      <a:pPr algn="ctr" fontAlgn="b"/>
                      <a:r>
                        <a:rPr lang="en-GB" sz="1500" u="none" strike="noStrike" dirty="0">
                          <a:effectLst/>
                        </a:rPr>
                        <a:t>F</a:t>
                      </a:r>
                      <a:endParaRPr lang="en-GB" sz="15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938" marR="7938" marT="79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66,27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74,76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8976">
                <a:tc>
                  <a:txBody>
                    <a:bodyPr/>
                    <a:lstStyle/>
                    <a:p>
                      <a:pPr algn="ctr" fontAlgn="b"/>
                      <a:r>
                        <a:rPr lang="en-GB" sz="1500" u="none" strike="noStrike">
                          <a:effectLst/>
                        </a:rPr>
                        <a:t>F</a:t>
                      </a:r>
                      <a:endParaRPr lang="en-GB" sz="15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938" marR="7938" marT="79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69,68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76,81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8976">
                <a:tc>
                  <a:txBody>
                    <a:bodyPr/>
                    <a:lstStyle/>
                    <a:p>
                      <a:pPr algn="ctr" fontAlgn="b"/>
                      <a:r>
                        <a:rPr lang="en-GB" sz="1500" u="none" strike="noStrike">
                          <a:effectLst/>
                        </a:rPr>
                        <a:t>F</a:t>
                      </a:r>
                      <a:endParaRPr lang="en-GB" sz="15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938" marR="7938" marT="79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51,03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65,62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8976">
                <a:tc>
                  <a:txBody>
                    <a:bodyPr/>
                    <a:lstStyle/>
                    <a:p>
                      <a:pPr algn="ctr" fontAlgn="b"/>
                      <a:r>
                        <a:rPr lang="en-GB" sz="1500" u="none" strike="noStrike" dirty="0">
                          <a:effectLst/>
                        </a:rPr>
                        <a:t>F</a:t>
                      </a:r>
                      <a:endParaRPr lang="en-GB" sz="15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938" marR="7938" marT="79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63,48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73,09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8976">
                <a:tc>
                  <a:txBody>
                    <a:bodyPr/>
                    <a:lstStyle/>
                    <a:p>
                      <a:pPr algn="ctr" fontAlgn="b"/>
                      <a:r>
                        <a:rPr lang="en-GB" sz="1500" u="none" strike="noStrike">
                          <a:effectLst/>
                        </a:rPr>
                        <a:t>M</a:t>
                      </a:r>
                      <a:endParaRPr lang="en-GB" sz="15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938" marR="7938" marT="79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79,17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83,81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8976">
                <a:tc>
                  <a:txBody>
                    <a:bodyPr/>
                    <a:lstStyle/>
                    <a:p>
                      <a:pPr algn="ctr" fontAlgn="b"/>
                      <a:r>
                        <a:rPr lang="en-GB" sz="1500" u="none" strike="noStrike" dirty="0">
                          <a:effectLst/>
                        </a:rPr>
                        <a:t>M</a:t>
                      </a:r>
                      <a:endParaRPr lang="en-GB" sz="15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938" marR="7938" marT="79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62,40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74,23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8976">
                <a:tc>
                  <a:txBody>
                    <a:bodyPr/>
                    <a:lstStyle/>
                    <a:p>
                      <a:pPr algn="ctr" fontAlgn="b"/>
                      <a:r>
                        <a:rPr lang="en-GB" sz="1500" u="none" strike="noStrike" dirty="0">
                          <a:effectLst/>
                        </a:rPr>
                        <a:t>M</a:t>
                      </a:r>
                      <a:endParaRPr lang="en-GB" sz="15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938" marR="7938" marT="79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62,94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74,54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58976">
                <a:tc>
                  <a:txBody>
                    <a:bodyPr/>
                    <a:lstStyle/>
                    <a:p>
                      <a:pPr algn="ctr" fontAlgn="b"/>
                      <a:r>
                        <a:rPr lang="en-GB" sz="1500" u="none" strike="noStrike">
                          <a:effectLst/>
                        </a:rPr>
                        <a:t>M</a:t>
                      </a:r>
                      <a:endParaRPr lang="en-GB" sz="15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938" marR="7938" marT="79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67,22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76,98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58976">
                <a:tc>
                  <a:txBody>
                    <a:bodyPr/>
                    <a:lstStyle/>
                    <a:p>
                      <a:pPr algn="ctr" fontAlgn="b"/>
                      <a:r>
                        <a:rPr lang="en-GB" sz="1500" u="none" strike="noStrike" dirty="0">
                          <a:effectLst/>
                        </a:rPr>
                        <a:t>M</a:t>
                      </a:r>
                      <a:endParaRPr lang="en-GB" sz="15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938" marR="7938" marT="79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59,27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72,44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58976">
                <a:tc>
                  <a:txBody>
                    <a:bodyPr/>
                    <a:lstStyle/>
                    <a:p>
                      <a:pPr algn="ctr" fontAlgn="b"/>
                      <a:r>
                        <a:rPr lang="en-GB" sz="1500" u="none" strike="noStrike" dirty="0">
                          <a:effectLst/>
                        </a:rPr>
                        <a:t>M</a:t>
                      </a:r>
                      <a:endParaRPr lang="en-GB" sz="15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938" marR="7938" marT="79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59,04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72,31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58976">
                <a:tc>
                  <a:txBody>
                    <a:bodyPr/>
                    <a:lstStyle/>
                    <a:p>
                      <a:pPr algn="ctr" fontAlgn="b"/>
                      <a:r>
                        <a:rPr lang="en-GB" sz="1500" u="none" strike="noStrike" dirty="0">
                          <a:effectLst/>
                        </a:rPr>
                        <a:t>M</a:t>
                      </a:r>
                      <a:endParaRPr lang="en-GB" sz="15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938" marR="7938" marT="79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62,81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74,46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58976">
                <a:tc>
                  <a:txBody>
                    <a:bodyPr/>
                    <a:lstStyle/>
                    <a:p>
                      <a:pPr algn="ctr" fontAlgn="b"/>
                      <a:r>
                        <a:rPr lang="en-GB" sz="1500" u="none" strike="noStrike" dirty="0">
                          <a:effectLst/>
                        </a:rPr>
                        <a:t>M</a:t>
                      </a:r>
                      <a:endParaRPr lang="en-GB" sz="15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938" marR="7938" marT="79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56,14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70,65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58976">
                <a:tc>
                  <a:txBody>
                    <a:bodyPr/>
                    <a:lstStyle/>
                    <a:p>
                      <a:pPr algn="ctr" fontAlgn="b"/>
                      <a:r>
                        <a:rPr lang="en-GB" sz="1500" u="none" strike="noStrike" dirty="0">
                          <a:effectLst/>
                        </a:rPr>
                        <a:t>M</a:t>
                      </a:r>
                      <a:endParaRPr lang="en-GB" sz="15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938" marR="7938" marT="79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78,44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83,40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58976">
                <a:tc>
                  <a:txBody>
                    <a:bodyPr/>
                    <a:lstStyle/>
                    <a:p>
                      <a:pPr algn="ctr" fontAlgn="b"/>
                      <a:r>
                        <a:rPr lang="en-GB" sz="1500" u="none" strike="noStrike" dirty="0">
                          <a:effectLst/>
                        </a:rPr>
                        <a:t>M</a:t>
                      </a:r>
                      <a:endParaRPr lang="en-GB" sz="15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938" marR="7938" marT="79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74,27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81,01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58976">
                <a:tc>
                  <a:txBody>
                    <a:bodyPr/>
                    <a:lstStyle/>
                    <a:p>
                      <a:pPr algn="ctr" fontAlgn="b"/>
                      <a:r>
                        <a:rPr lang="en-GB" sz="1500" u="none" strike="noStrike" dirty="0">
                          <a:effectLst/>
                        </a:rPr>
                        <a:t>M</a:t>
                      </a:r>
                      <a:endParaRPr lang="en-GB" sz="15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938" marR="7938" marT="79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69,61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78,35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08440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Modelling Distribution for Numeric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056" y="769143"/>
            <a:ext cx="8243887" cy="4176713"/>
          </a:xfrm>
        </p:spPr>
        <p:txBody>
          <a:bodyPr/>
          <a:lstStyle/>
          <a:p>
            <a:r>
              <a:rPr lang="en-GB" noProof="0" dirty="0"/>
              <a:t>Learning the parameters for height</a:t>
            </a:r>
          </a:p>
        </p:txBody>
      </p:sp>
      <p:pic>
        <p:nvPicPr>
          <p:cNvPr id="1026" name="Picture 2" descr="C:\Documents and Settings\Thomas\My Documents\Dropbox\Teaching\Data Mining and Machine Learning\data\weight_height\distrib-height-f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631" y="1256368"/>
            <a:ext cx="7317365" cy="41155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559CDFE-F4F3-AA4C-80E0-A5676CFCDFB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/>
              <a:t>Steffen Staab, Universität Stuttgart, @ststaab, https://www.ipvs.uni-stuttgart.de/departments/ac/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621CEF6-B235-E042-8B45-01CA8140C98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BECD02-1E3F-4E4B-93EF-F431C7D276AE}" type="slidenum">
              <a:rPr lang="en-US" noProof="0" smtClean="0"/>
              <a:pPr/>
              <a:t>58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63376932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Modelling Distribution for Numeric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312" y="684000"/>
            <a:ext cx="8243887" cy="4176713"/>
          </a:xfrm>
        </p:spPr>
        <p:txBody>
          <a:bodyPr/>
          <a:lstStyle/>
          <a:p>
            <a:r>
              <a:rPr lang="en-GB" noProof="0" dirty="0"/>
              <a:t>Learning the parameters for weight</a:t>
            </a:r>
          </a:p>
          <a:p>
            <a:endParaRPr lang="en-GB" noProof="0" dirty="0"/>
          </a:p>
        </p:txBody>
      </p:sp>
      <p:pic>
        <p:nvPicPr>
          <p:cNvPr id="2050" name="Picture 2" descr="C:\Documents and Settings\Thomas\My Documents\Dropbox\Teaching\Data Mining and Machine Learning\data\weight_height\distrib-weight-f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451" y="1108678"/>
            <a:ext cx="7316949" cy="41153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FB7829A-0E25-0248-BCEA-03BF533A89E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/>
              <a:t>Steffen Staab, Universität Stuttgart, @ststaab, https://www.ipvs.uni-stuttgart.de/departments/ac/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99B9F20-30D3-3E42-A3E5-1A44DFCC1E2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BECD02-1E3F-4E4B-93EF-F431C7D276AE}" type="slidenum">
              <a:rPr lang="en-US" noProof="0" smtClean="0"/>
              <a:pPr/>
              <a:t>59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3324777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Inhaltsplatzhalter 1">
                <a:extLst>
                  <a:ext uri="{FF2B5EF4-FFF2-40B4-BE49-F238E27FC236}">
                    <a16:creationId xmlns:a16="http://schemas.microsoft.com/office/drawing/2014/main" id="{F21931D8-A99B-634F-8821-6DE0ED1E2DA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DE" dirty="0"/>
                  <a:t>Atomic </a:t>
                </a:r>
                <a:r>
                  <a:rPr lang="de-DE" dirty="0" err="1"/>
                  <a:t>or</a:t>
                </a:r>
                <a:r>
                  <a:rPr lang="de-DE" dirty="0"/>
                  <a:t> </a:t>
                </a:r>
                <a:r>
                  <a:rPr lang="de-DE" dirty="0" err="1"/>
                  <a:t>elementary</a:t>
                </a:r>
                <a:r>
                  <a:rPr lang="de-DE" dirty="0"/>
                  <a:t> </a:t>
                </a:r>
                <a:r>
                  <a:rPr lang="de-DE" dirty="0" err="1"/>
                  <a:t>event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0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with</a:t>
                </a:r>
                <a:endParaRPr lang="de-DE" dirty="0"/>
              </a:p>
              <a:p>
                <a:pPr lvl="1"/>
                <a:r>
                  <a:rPr lang="de-DE" dirty="0" err="1"/>
                  <a:t>Represented</a:t>
                </a:r>
                <a:r>
                  <a:rPr lang="de-DE" dirty="0"/>
                  <a:t> </a:t>
                </a:r>
                <a:r>
                  <a:rPr lang="de-DE" dirty="0" err="1"/>
                  <a:t>by</a:t>
                </a:r>
                <a:r>
                  <a:rPr lang="de-DE" dirty="0"/>
                  <a:t> a singleton, e.g. {3}</a:t>
                </a:r>
              </a:p>
              <a:p>
                <a:r>
                  <a:rPr lang="de-DE" dirty="0"/>
                  <a:t>Non-</a:t>
                </a:r>
                <a:r>
                  <a:rPr lang="de-DE" dirty="0" err="1"/>
                  <a:t>atomic</a:t>
                </a:r>
                <a:r>
                  <a:rPr lang="de-DE" dirty="0"/>
                  <a:t> </a:t>
                </a:r>
                <a:r>
                  <a:rPr lang="de-DE" dirty="0" err="1"/>
                  <a:t>event</a:t>
                </a:r>
                <a:endParaRPr lang="de-DE" dirty="0"/>
              </a:p>
              <a:p>
                <a:pPr lvl="1"/>
                <a:r>
                  <a:rPr lang="de-DE" dirty="0"/>
                  <a:t>E.g. </a:t>
                </a:r>
                <a:r>
                  <a:rPr lang="de-DE" dirty="0" err="1"/>
                  <a:t>seeing</a:t>
                </a:r>
                <a:r>
                  <a:rPr lang="de-DE" dirty="0"/>
                  <a:t> an </a:t>
                </a:r>
                <a:r>
                  <a:rPr lang="de-DE" dirty="0" err="1"/>
                  <a:t>even</a:t>
                </a:r>
                <a:r>
                  <a:rPr lang="de-DE" dirty="0"/>
                  <a:t> </a:t>
                </a:r>
                <a:r>
                  <a:rPr lang="de-DE" dirty="0" err="1"/>
                  <a:t>number</a:t>
                </a:r>
                <a:r>
                  <a:rPr lang="de-DE" dirty="0"/>
                  <a:t> {2,4,6}</a:t>
                </a:r>
              </a:p>
              <a:p>
                <a:pPr marL="0" indent="0">
                  <a:buNone/>
                </a:pPr>
                <a:r>
                  <a:rPr lang="de-DE" dirty="0"/>
                  <a:t> </a:t>
                </a:r>
              </a:p>
            </p:txBody>
          </p:sp>
        </mc:Choice>
        <mc:Fallback xmlns="">
          <p:sp>
            <p:nvSpPr>
              <p:cNvPr id="2" name="Inhaltsplatzhalter 1">
                <a:extLst>
                  <a:ext uri="{FF2B5EF4-FFF2-40B4-BE49-F238E27FC236}">
                    <a16:creationId xmlns:a16="http://schemas.microsoft.com/office/drawing/2014/main" id="{F21931D8-A99B-634F-8821-6DE0ED1E2DA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000" t="-121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09246E35-0DC4-984C-BC17-0A3F0A93E8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01.05.20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389D47C-7065-D74C-9C5E-04E021F222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Steffen Staab, Universität Stuttgart, @ststaab, </a:t>
            </a:r>
            <a:r>
              <a:rPr lang="de-DE">
                <a:hlinkClick r:id="rId3"/>
              </a:rPr>
              <a:t>https://www.ipvs.uni-stuttgart.de/departments/ac/</a:t>
            </a:r>
            <a:endParaRPr lang="en-U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693E8B8-2192-FE40-A76C-B26C12A49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6</a:t>
            </a:fld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AC68D7CA-4851-754F-B5C2-7A983DC1E2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Atomic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non-</a:t>
            </a:r>
            <a:r>
              <a:rPr lang="de-DE" dirty="0" err="1"/>
              <a:t>atomic</a:t>
            </a:r>
            <a:r>
              <a:rPr lang="de-DE" dirty="0"/>
              <a:t> </a:t>
            </a:r>
            <a:r>
              <a:rPr lang="de-DE" dirty="0" err="1"/>
              <a:t>events</a:t>
            </a:r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4382D22E-A738-2342-8F8C-3408FDA259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8768" y="1156012"/>
            <a:ext cx="2335750" cy="297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23871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Making Use of the Distributions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1580" y="997293"/>
            <a:ext cx="3780420" cy="4139593"/>
          </a:xfrm>
        </p:spPr>
        <p:txBody>
          <a:bodyPr>
            <a:normAutofit fontScale="92500" lnSpcReduction="20000"/>
          </a:bodyPr>
          <a:lstStyle/>
          <a:p>
            <a:r>
              <a:rPr lang="en-GB" noProof="0" dirty="0"/>
              <a:t>Still:</a:t>
            </a:r>
          </a:p>
          <a:p>
            <a:pPr lvl="1"/>
            <a:r>
              <a:rPr lang="en-GB" i="1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GB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(weight = 67 | </a:t>
            </a:r>
            <a:r>
              <a:rPr lang="en-GB" i="1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GB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f ) = 0</a:t>
            </a:r>
            <a:endParaRPr lang="en-GB" noProof="0" dirty="0"/>
          </a:p>
          <a:p>
            <a:pPr lvl="1"/>
            <a:endParaRPr lang="en-GB" noProof="0" dirty="0"/>
          </a:p>
          <a:p>
            <a:pPr lvl="1"/>
            <a:endParaRPr lang="en-GB" noProof="0" dirty="0"/>
          </a:p>
          <a:p>
            <a:pPr marL="380946" lvl="1" indent="0">
              <a:buNone/>
            </a:pPr>
            <a:endParaRPr lang="en-GB" noProof="0" dirty="0"/>
          </a:p>
          <a:p>
            <a:r>
              <a:rPr lang="en-GB" noProof="0" dirty="0"/>
              <a:t>Solution:</a:t>
            </a:r>
          </a:p>
          <a:p>
            <a:pPr lvl="1"/>
            <a:r>
              <a:rPr lang="en-GB" noProof="0" dirty="0"/>
              <a:t>Assume a weight „around“ the actual value.</a:t>
            </a:r>
          </a:p>
          <a:p>
            <a:pPr lvl="1"/>
            <a:r>
              <a:rPr lang="en-GB" i="1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GB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(weight = 67</a:t>
            </a:r>
            <a:r>
              <a:rPr lang="en-GB" noProof="0" dirty="0">
                <a:latin typeface="Cambria Math"/>
                <a:ea typeface="Cambria Math"/>
                <a:cs typeface="Times New Roman" panose="02020603050405020304" pitchFamily="18" charset="0"/>
              </a:rPr>
              <a:t> ± </a:t>
            </a:r>
            <a:r>
              <a:rPr lang="en-GB" noProof="0" dirty="0" err="1">
                <a:latin typeface="Times New Roman" panose="02020603050405020304" pitchFamily="18" charset="0"/>
                <a:ea typeface="Cambria Math"/>
                <a:cs typeface="Times New Roman" panose="02020603050405020304" pitchFamily="18" charset="0"/>
              </a:rPr>
              <a:t>ε</a:t>
            </a:r>
            <a:r>
              <a:rPr lang="en-GB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| </a:t>
            </a:r>
            <a:r>
              <a:rPr lang="en-GB" i="1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GB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f )</a:t>
            </a:r>
            <a:endParaRPr lang="en-GB" noProof="0" dirty="0"/>
          </a:p>
          <a:p>
            <a:r>
              <a:rPr lang="en-GB" noProof="0" dirty="0"/>
              <a:t>Implementation:</a:t>
            </a:r>
          </a:p>
          <a:p>
            <a:pPr lvl="1"/>
            <a:r>
              <a:rPr lang="en-GB" noProof="0" dirty="0"/>
              <a:t>Use value of density function</a:t>
            </a:r>
          </a:p>
          <a:p>
            <a:pPr lvl="1"/>
            <a:endParaRPr lang="en-GB" noProof="0" dirty="0"/>
          </a:p>
        </p:txBody>
      </p:sp>
      <p:pic>
        <p:nvPicPr>
          <p:cNvPr id="4" name="Picture 2" descr="C:\Documents and Settings\Thomas\My Documents\Dropbox\Teaching\Data Mining and Machine Learning\data\weight_height\distrib-weight-fm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4945" y="1057300"/>
            <a:ext cx="3627462" cy="20402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/>
          <p:cNvCxnSpPr/>
          <p:nvPr/>
        </p:nvCxnSpPr>
        <p:spPr>
          <a:xfrm flipV="1">
            <a:off x="6439443" y="1657367"/>
            <a:ext cx="0" cy="132014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Picture 2" descr="C:\Documents and Settings\Thomas\My Documents\Dropbox\Teaching\Data Mining and Machine Learning\data\weight_height\distrib-weight-fm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4945" y="3397560"/>
            <a:ext cx="3627462" cy="20402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reeform 8"/>
          <p:cNvSpPr/>
          <p:nvPr/>
        </p:nvSpPr>
        <p:spPr>
          <a:xfrm>
            <a:off x="6372758" y="3785836"/>
            <a:ext cx="152400" cy="1531938"/>
          </a:xfrm>
          <a:custGeom>
            <a:avLst/>
            <a:gdLst>
              <a:gd name="connsiteX0" fmla="*/ 106680 w 182880"/>
              <a:gd name="connsiteY0" fmla="*/ 1493520 h 1493520"/>
              <a:gd name="connsiteX1" fmla="*/ 182880 w 182880"/>
              <a:gd name="connsiteY1" fmla="*/ 411480 h 1493520"/>
              <a:gd name="connsiteX2" fmla="*/ 0 w 182880"/>
              <a:gd name="connsiteY2" fmla="*/ 0 h 1493520"/>
              <a:gd name="connsiteX3" fmla="*/ 106680 w 182880"/>
              <a:gd name="connsiteY3" fmla="*/ 1493520 h 1493520"/>
              <a:gd name="connsiteX0" fmla="*/ 106680 w 182880"/>
              <a:gd name="connsiteY0" fmla="*/ 1493520 h 1493520"/>
              <a:gd name="connsiteX1" fmla="*/ 182880 w 182880"/>
              <a:gd name="connsiteY1" fmla="*/ 411480 h 1493520"/>
              <a:gd name="connsiteX2" fmla="*/ 0 w 182880"/>
              <a:gd name="connsiteY2" fmla="*/ 0 h 1493520"/>
              <a:gd name="connsiteX3" fmla="*/ 59055 w 182880"/>
              <a:gd name="connsiteY3" fmla="*/ 666750 h 1493520"/>
              <a:gd name="connsiteX4" fmla="*/ 106680 w 182880"/>
              <a:gd name="connsiteY4" fmla="*/ 1493520 h 1493520"/>
              <a:gd name="connsiteX0" fmla="*/ 238125 w 314325"/>
              <a:gd name="connsiteY0" fmla="*/ 1493520 h 1493520"/>
              <a:gd name="connsiteX1" fmla="*/ 314325 w 314325"/>
              <a:gd name="connsiteY1" fmla="*/ 411480 h 1493520"/>
              <a:gd name="connsiteX2" fmla="*/ 131445 w 314325"/>
              <a:gd name="connsiteY2" fmla="*/ 0 h 1493520"/>
              <a:gd name="connsiteX3" fmla="*/ 0 w 314325"/>
              <a:gd name="connsiteY3" fmla="*/ 1457325 h 1493520"/>
              <a:gd name="connsiteX4" fmla="*/ 238125 w 314325"/>
              <a:gd name="connsiteY4" fmla="*/ 1493520 h 1493520"/>
              <a:gd name="connsiteX0" fmla="*/ 297180 w 373380"/>
              <a:gd name="connsiteY0" fmla="*/ 1798320 h 1798320"/>
              <a:gd name="connsiteX1" fmla="*/ 373380 w 373380"/>
              <a:gd name="connsiteY1" fmla="*/ 716280 h 1798320"/>
              <a:gd name="connsiteX2" fmla="*/ 0 w 373380"/>
              <a:gd name="connsiteY2" fmla="*/ 0 h 1798320"/>
              <a:gd name="connsiteX3" fmla="*/ 59055 w 373380"/>
              <a:gd name="connsiteY3" fmla="*/ 1762125 h 1798320"/>
              <a:gd name="connsiteX4" fmla="*/ 297180 w 373380"/>
              <a:gd name="connsiteY4" fmla="*/ 1798320 h 1798320"/>
              <a:gd name="connsiteX0" fmla="*/ 240030 w 316230"/>
              <a:gd name="connsiteY0" fmla="*/ 1874520 h 1874520"/>
              <a:gd name="connsiteX1" fmla="*/ 316230 w 316230"/>
              <a:gd name="connsiteY1" fmla="*/ 792480 h 1874520"/>
              <a:gd name="connsiteX2" fmla="*/ 0 w 316230"/>
              <a:gd name="connsiteY2" fmla="*/ 0 h 1874520"/>
              <a:gd name="connsiteX3" fmla="*/ 1905 w 316230"/>
              <a:gd name="connsiteY3" fmla="*/ 1838325 h 1874520"/>
              <a:gd name="connsiteX4" fmla="*/ 240030 w 316230"/>
              <a:gd name="connsiteY4" fmla="*/ 1874520 h 1874520"/>
              <a:gd name="connsiteX0" fmla="*/ 240030 w 240030"/>
              <a:gd name="connsiteY0" fmla="*/ 1874520 h 1874520"/>
              <a:gd name="connsiteX1" fmla="*/ 163830 w 240030"/>
              <a:gd name="connsiteY1" fmla="*/ 773430 h 1874520"/>
              <a:gd name="connsiteX2" fmla="*/ 0 w 240030"/>
              <a:gd name="connsiteY2" fmla="*/ 0 h 1874520"/>
              <a:gd name="connsiteX3" fmla="*/ 1905 w 240030"/>
              <a:gd name="connsiteY3" fmla="*/ 1838325 h 1874520"/>
              <a:gd name="connsiteX4" fmla="*/ 240030 w 240030"/>
              <a:gd name="connsiteY4" fmla="*/ 1874520 h 1874520"/>
              <a:gd name="connsiteX0" fmla="*/ 240030 w 240030"/>
              <a:gd name="connsiteY0" fmla="*/ 1874520 h 1874520"/>
              <a:gd name="connsiteX1" fmla="*/ 163830 w 240030"/>
              <a:gd name="connsiteY1" fmla="*/ 773430 h 1874520"/>
              <a:gd name="connsiteX2" fmla="*/ 173356 w 240030"/>
              <a:gd name="connsiteY2" fmla="*/ 638175 h 1874520"/>
              <a:gd name="connsiteX3" fmla="*/ 0 w 240030"/>
              <a:gd name="connsiteY3" fmla="*/ 0 h 1874520"/>
              <a:gd name="connsiteX4" fmla="*/ 1905 w 240030"/>
              <a:gd name="connsiteY4" fmla="*/ 1838325 h 1874520"/>
              <a:gd name="connsiteX5" fmla="*/ 240030 w 240030"/>
              <a:gd name="connsiteY5" fmla="*/ 1874520 h 1874520"/>
              <a:gd name="connsiteX0" fmla="*/ 182880 w 182880"/>
              <a:gd name="connsiteY0" fmla="*/ 1836420 h 1838325"/>
              <a:gd name="connsiteX1" fmla="*/ 163830 w 182880"/>
              <a:gd name="connsiteY1" fmla="*/ 773430 h 1838325"/>
              <a:gd name="connsiteX2" fmla="*/ 173356 w 182880"/>
              <a:gd name="connsiteY2" fmla="*/ 638175 h 1838325"/>
              <a:gd name="connsiteX3" fmla="*/ 0 w 182880"/>
              <a:gd name="connsiteY3" fmla="*/ 0 h 1838325"/>
              <a:gd name="connsiteX4" fmla="*/ 1905 w 182880"/>
              <a:gd name="connsiteY4" fmla="*/ 1838325 h 1838325"/>
              <a:gd name="connsiteX5" fmla="*/ 182880 w 182880"/>
              <a:gd name="connsiteY5" fmla="*/ 1836420 h 1838325"/>
              <a:gd name="connsiteX0" fmla="*/ 182880 w 182880"/>
              <a:gd name="connsiteY0" fmla="*/ 1836420 h 1838325"/>
              <a:gd name="connsiteX1" fmla="*/ 173356 w 182880"/>
              <a:gd name="connsiteY1" fmla="*/ 638175 h 1838325"/>
              <a:gd name="connsiteX2" fmla="*/ 0 w 182880"/>
              <a:gd name="connsiteY2" fmla="*/ 0 h 1838325"/>
              <a:gd name="connsiteX3" fmla="*/ 1905 w 182880"/>
              <a:gd name="connsiteY3" fmla="*/ 1838325 h 1838325"/>
              <a:gd name="connsiteX4" fmla="*/ 182880 w 182880"/>
              <a:gd name="connsiteY4" fmla="*/ 1836420 h 1838325"/>
              <a:gd name="connsiteX0" fmla="*/ 182880 w 182880"/>
              <a:gd name="connsiteY0" fmla="*/ 1836420 h 1838325"/>
              <a:gd name="connsiteX1" fmla="*/ 179750 w 182880"/>
              <a:gd name="connsiteY1" fmla="*/ 587020 h 1838325"/>
              <a:gd name="connsiteX2" fmla="*/ 0 w 182880"/>
              <a:gd name="connsiteY2" fmla="*/ 0 h 1838325"/>
              <a:gd name="connsiteX3" fmla="*/ 1905 w 182880"/>
              <a:gd name="connsiteY3" fmla="*/ 1838325 h 1838325"/>
              <a:gd name="connsiteX4" fmla="*/ 182880 w 182880"/>
              <a:gd name="connsiteY4" fmla="*/ 1836420 h 1838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880" h="1838325">
                <a:moveTo>
                  <a:pt x="182880" y="1836420"/>
                </a:moveTo>
                <a:cubicBezTo>
                  <a:pt x="179705" y="1437005"/>
                  <a:pt x="182925" y="986435"/>
                  <a:pt x="179750" y="587020"/>
                </a:cubicBezTo>
                <a:lnTo>
                  <a:pt x="0" y="0"/>
                </a:lnTo>
                <a:lnTo>
                  <a:pt x="1905" y="1838325"/>
                </a:lnTo>
                <a:lnTo>
                  <a:pt x="182880" y="1836420"/>
                </a:lnTo>
                <a:close/>
              </a:path>
            </a:pathLst>
          </a:cu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170"/>
          </a:p>
        </p:txBody>
      </p:sp>
      <p:sp>
        <p:nvSpPr>
          <p:cNvPr id="10" name="Freeform 9"/>
          <p:cNvSpPr/>
          <p:nvPr/>
        </p:nvSpPr>
        <p:spPr>
          <a:xfrm>
            <a:off x="6372200" y="4865336"/>
            <a:ext cx="151577" cy="452438"/>
          </a:xfrm>
          <a:custGeom>
            <a:avLst/>
            <a:gdLst>
              <a:gd name="connsiteX0" fmla="*/ 106680 w 182880"/>
              <a:gd name="connsiteY0" fmla="*/ 1493520 h 1493520"/>
              <a:gd name="connsiteX1" fmla="*/ 182880 w 182880"/>
              <a:gd name="connsiteY1" fmla="*/ 411480 h 1493520"/>
              <a:gd name="connsiteX2" fmla="*/ 0 w 182880"/>
              <a:gd name="connsiteY2" fmla="*/ 0 h 1493520"/>
              <a:gd name="connsiteX3" fmla="*/ 106680 w 182880"/>
              <a:gd name="connsiteY3" fmla="*/ 1493520 h 1493520"/>
              <a:gd name="connsiteX0" fmla="*/ 106680 w 182880"/>
              <a:gd name="connsiteY0" fmla="*/ 1493520 h 1493520"/>
              <a:gd name="connsiteX1" fmla="*/ 182880 w 182880"/>
              <a:gd name="connsiteY1" fmla="*/ 411480 h 1493520"/>
              <a:gd name="connsiteX2" fmla="*/ 0 w 182880"/>
              <a:gd name="connsiteY2" fmla="*/ 0 h 1493520"/>
              <a:gd name="connsiteX3" fmla="*/ 59055 w 182880"/>
              <a:gd name="connsiteY3" fmla="*/ 666750 h 1493520"/>
              <a:gd name="connsiteX4" fmla="*/ 106680 w 182880"/>
              <a:gd name="connsiteY4" fmla="*/ 1493520 h 1493520"/>
              <a:gd name="connsiteX0" fmla="*/ 238125 w 314325"/>
              <a:gd name="connsiteY0" fmla="*/ 1493520 h 1493520"/>
              <a:gd name="connsiteX1" fmla="*/ 314325 w 314325"/>
              <a:gd name="connsiteY1" fmla="*/ 411480 h 1493520"/>
              <a:gd name="connsiteX2" fmla="*/ 131445 w 314325"/>
              <a:gd name="connsiteY2" fmla="*/ 0 h 1493520"/>
              <a:gd name="connsiteX3" fmla="*/ 0 w 314325"/>
              <a:gd name="connsiteY3" fmla="*/ 1457325 h 1493520"/>
              <a:gd name="connsiteX4" fmla="*/ 238125 w 314325"/>
              <a:gd name="connsiteY4" fmla="*/ 1493520 h 1493520"/>
              <a:gd name="connsiteX0" fmla="*/ 297180 w 373380"/>
              <a:gd name="connsiteY0" fmla="*/ 1798320 h 1798320"/>
              <a:gd name="connsiteX1" fmla="*/ 373380 w 373380"/>
              <a:gd name="connsiteY1" fmla="*/ 716280 h 1798320"/>
              <a:gd name="connsiteX2" fmla="*/ 0 w 373380"/>
              <a:gd name="connsiteY2" fmla="*/ 0 h 1798320"/>
              <a:gd name="connsiteX3" fmla="*/ 59055 w 373380"/>
              <a:gd name="connsiteY3" fmla="*/ 1762125 h 1798320"/>
              <a:gd name="connsiteX4" fmla="*/ 297180 w 373380"/>
              <a:gd name="connsiteY4" fmla="*/ 1798320 h 1798320"/>
              <a:gd name="connsiteX0" fmla="*/ 240030 w 316230"/>
              <a:gd name="connsiteY0" fmla="*/ 1874520 h 1874520"/>
              <a:gd name="connsiteX1" fmla="*/ 316230 w 316230"/>
              <a:gd name="connsiteY1" fmla="*/ 792480 h 1874520"/>
              <a:gd name="connsiteX2" fmla="*/ 0 w 316230"/>
              <a:gd name="connsiteY2" fmla="*/ 0 h 1874520"/>
              <a:gd name="connsiteX3" fmla="*/ 1905 w 316230"/>
              <a:gd name="connsiteY3" fmla="*/ 1838325 h 1874520"/>
              <a:gd name="connsiteX4" fmla="*/ 240030 w 316230"/>
              <a:gd name="connsiteY4" fmla="*/ 1874520 h 1874520"/>
              <a:gd name="connsiteX0" fmla="*/ 240030 w 240030"/>
              <a:gd name="connsiteY0" fmla="*/ 1874520 h 1874520"/>
              <a:gd name="connsiteX1" fmla="*/ 163830 w 240030"/>
              <a:gd name="connsiteY1" fmla="*/ 773430 h 1874520"/>
              <a:gd name="connsiteX2" fmla="*/ 0 w 240030"/>
              <a:gd name="connsiteY2" fmla="*/ 0 h 1874520"/>
              <a:gd name="connsiteX3" fmla="*/ 1905 w 240030"/>
              <a:gd name="connsiteY3" fmla="*/ 1838325 h 1874520"/>
              <a:gd name="connsiteX4" fmla="*/ 240030 w 240030"/>
              <a:gd name="connsiteY4" fmla="*/ 1874520 h 1874520"/>
              <a:gd name="connsiteX0" fmla="*/ 240030 w 240030"/>
              <a:gd name="connsiteY0" fmla="*/ 1874520 h 1874520"/>
              <a:gd name="connsiteX1" fmla="*/ 163830 w 240030"/>
              <a:gd name="connsiteY1" fmla="*/ 773430 h 1874520"/>
              <a:gd name="connsiteX2" fmla="*/ 173356 w 240030"/>
              <a:gd name="connsiteY2" fmla="*/ 638175 h 1874520"/>
              <a:gd name="connsiteX3" fmla="*/ 0 w 240030"/>
              <a:gd name="connsiteY3" fmla="*/ 0 h 1874520"/>
              <a:gd name="connsiteX4" fmla="*/ 1905 w 240030"/>
              <a:gd name="connsiteY4" fmla="*/ 1838325 h 1874520"/>
              <a:gd name="connsiteX5" fmla="*/ 240030 w 240030"/>
              <a:gd name="connsiteY5" fmla="*/ 1874520 h 1874520"/>
              <a:gd name="connsiteX0" fmla="*/ 182880 w 182880"/>
              <a:gd name="connsiteY0" fmla="*/ 1836420 h 1838325"/>
              <a:gd name="connsiteX1" fmla="*/ 163830 w 182880"/>
              <a:gd name="connsiteY1" fmla="*/ 773430 h 1838325"/>
              <a:gd name="connsiteX2" fmla="*/ 173356 w 182880"/>
              <a:gd name="connsiteY2" fmla="*/ 638175 h 1838325"/>
              <a:gd name="connsiteX3" fmla="*/ 0 w 182880"/>
              <a:gd name="connsiteY3" fmla="*/ 0 h 1838325"/>
              <a:gd name="connsiteX4" fmla="*/ 1905 w 182880"/>
              <a:gd name="connsiteY4" fmla="*/ 1838325 h 1838325"/>
              <a:gd name="connsiteX5" fmla="*/ 182880 w 182880"/>
              <a:gd name="connsiteY5" fmla="*/ 1836420 h 1838325"/>
              <a:gd name="connsiteX0" fmla="*/ 182880 w 182880"/>
              <a:gd name="connsiteY0" fmla="*/ 1836420 h 1838325"/>
              <a:gd name="connsiteX1" fmla="*/ 173356 w 182880"/>
              <a:gd name="connsiteY1" fmla="*/ 638175 h 1838325"/>
              <a:gd name="connsiteX2" fmla="*/ 0 w 182880"/>
              <a:gd name="connsiteY2" fmla="*/ 0 h 1838325"/>
              <a:gd name="connsiteX3" fmla="*/ 1905 w 182880"/>
              <a:gd name="connsiteY3" fmla="*/ 1838325 h 1838325"/>
              <a:gd name="connsiteX4" fmla="*/ 182880 w 182880"/>
              <a:gd name="connsiteY4" fmla="*/ 1836420 h 1838325"/>
              <a:gd name="connsiteX0" fmla="*/ 182880 w 183797"/>
              <a:gd name="connsiteY0" fmla="*/ 1836420 h 1838325"/>
              <a:gd name="connsiteX1" fmla="*/ 182881 w 183797"/>
              <a:gd name="connsiteY1" fmla="*/ 1295400 h 1838325"/>
              <a:gd name="connsiteX2" fmla="*/ 0 w 183797"/>
              <a:gd name="connsiteY2" fmla="*/ 0 h 1838325"/>
              <a:gd name="connsiteX3" fmla="*/ 1905 w 183797"/>
              <a:gd name="connsiteY3" fmla="*/ 1838325 h 1838325"/>
              <a:gd name="connsiteX4" fmla="*/ 182880 w 183797"/>
              <a:gd name="connsiteY4" fmla="*/ 1836420 h 1838325"/>
              <a:gd name="connsiteX0" fmla="*/ 180975 w 181892"/>
              <a:gd name="connsiteY0" fmla="*/ 541020 h 542925"/>
              <a:gd name="connsiteX1" fmla="*/ 180976 w 181892"/>
              <a:gd name="connsiteY1" fmla="*/ 0 h 542925"/>
              <a:gd name="connsiteX2" fmla="*/ 7620 w 181892"/>
              <a:gd name="connsiteY2" fmla="*/ 381000 h 542925"/>
              <a:gd name="connsiteX3" fmla="*/ 0 w 181892"/>
              <a:gd name="connsiteY3" fmla="*/ 542925 h 542925"/>
              <a:gd name="connsiteX4" fmla="*/ 180975 w 181892"/>
              <a:gd name="connsiteY4" fmla="*/ 541020 h 542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1892" h="542925">
                <a:moveTo>
                  <a:pt x="180975" y="541020"/>
                </a:moveTo>
                <a:cubicBezTo>
                  <a:pt x="177800" y="141605"/>
                  <a:pt x="184151" y="399415"/>
                  <a:pt x="180976" y="0"/>
                </a:cubicBezTo>
                <a:lnTo>
                  <a:pt x="7620" y="381000"/>
                </a:lnTo>
                <a:lnTo>
                  <a:pt x="0" y="542925"/>
                </a:lnTo>
                <a:lnTo>
                  <a:pt x="180975" y="541020"/>
                </a:lnTo>
                <a:close/>
              </a:path>
            </a:pathLst>
          </a:custGeom>
          <a:gradFill flip="none" rotWithShape="1">
            <a:gsLst>
              <a:gs pos="0">
                <a:srgbClr val="0070C0">
                  <a:tint val="66000"/>
                  <a:satMod val="160000"/>
                </a:srgbClr>
              </a:gs>
              <a:gs pos="50000">
                <a:srgbClr val="0070C0">
                  <a:tint val="44500"/>
                  <a:satMod val="160000"/>
                </a:srgbClr>
              </a:gs>
              <a:gs pos="100000">
                <a:srgbClr val="0070C0">
                  <a:tint val="23500"/>
                  <a:satMod val="160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170"/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6445002" y="3997627"/>
            <a:ext cx="0" cy="132014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3" name="Group 12"/>
          <p:cNvGrpSpPr/>
          <p:nvPr/>
        </p:nvGrpSpPr>
        <p:grpSpPr>
          <a:xfrm>
            <a:off x="1391647" y="1837387"/>
            <a:ext cx="2961513" cy="840093"/>
            <a:chOff x="3663582" y="1988840"/>
            <a:chExt cx="2708618" cy="1080120"/>
          </a:xfrm>
        </p:grpSpPr>
        <p:sp>
          <p:nvSpPr>
            <p:cNvPr id="14" name="Rounded Rectangle 13"/>
            <p:cNvSpPr/>
            <p:nvPr/>
          </p:nvSpPr>
          <p:spPr>
            <a:xfrm>
              <a:off x="3663582" y="1988840"/>
              <a:ext cx="2708618" cy="1080120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 sz="1170"/>
            </a:p>
          </p:txBody>
        </p:sp>
        <p:graphicFrame>
          <p:nvGraphicFramePr>
            <p:cNvPr id="15" name="Object 14"/>
            <p:cNvGraphicFramePr>
              <a:graphicFrameLocks noChangeAspect="1"/>
            </p:cNvGraphicFramePr>
            <p:nvPr/>
          </p:nvGraphicFramePr>
          <p:xfrm>
            <a:off x="3773347" y="2086721"/>
            <a:ext cx="2511960" cy="88446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3" imgW="1841400" imgH="495000" progId="Equation.3">
                    <p:embed/>
                  </p:oleObj>
                </mc:Choice>
                <mc:Fallback>
                  <p:oleObj name="Equation" r:id="rId3" imgW="1841400" imgH="495000" progId="Equation.3">
                    <p:embed/>
                    <p:pic>
                      <p:nvPicPr>
                        <p:cNvPr id="15" name="Object 1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73347" y="2086721"/>
                          <a:ext cx="2511960" cy="88446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6B7512A-31F0-9540-8E91-5C81A3A6FF5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/>
              <a:t>Steffen Staab, Universität Stuttgart, @ststaab, https://www.ipvs.uni-stuttgart.de/departments/ac/</a:t>
            </a:r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A5AEE901-E7C0-4848-9F90-6D5CE06788E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BECD02-1E3F-4E4B-93EF-F431C7D276AE}" type="slidenum">
              <a:rPr lang="en-US" noProof="0" smtClean="0"/>
              <a:pPr/>
              <a:t>60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312744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GB" noProof="0" dirty="0"/>
              <a:t>New data point:</a:t>
            </a:r>
          </a:p>
          <a:p>
            <a:pPr lvl="1"/>
            <a:r>
              <a:rPr lang="en-GB" noProof="0" dirty="0"/>
              <a:t>Weight: 67, Height: 155</a:t>
            </a:r>
          </a:p>
          <a:p>
            <a:r>
              <a:rPr lang="en-GB" noProof="0" dirty="0"/>
              <a:t>Parameters</a:t>
            </a:r>
          </a:p>
          <a:p>
            <a:pPr lvl="1"/>
            <a:r>
              <a:rPr lang="en-GB" noProof="0" dirty="0"/>
              <a:t>Weight:</a:t>
            </a:r>
          </a:p>
          <a:p>
            <a:pPr lvl="2"/>
            <a:r>
              <a:rPr lang="en-GB" noProof="0" dirty="0" err="1">
                <a:latin typeface="Times New Roman"/>
                <a:ea typeface="Cambria Math"/>
                <a:cs typeface="Times New Roman"/>
              </a:rPr>
              <a:t>μ</a:t>
            </a:r>
            <a:r>
              <a:rPr lang="en-GB" i="1" baseline="-25000" noProof="0" dirty="0" err="1">
                <a:latin typeface="Times New Roman"/>
                <a:ea typeface="Cambria Math"/>
                <a:cs typeface="Times New Roman"/>
              </a:rPr>
              <a:t>wF</a:t>
            </a:r>
            <a:r>
              <a:rPr lang="en-GB" noProof="0" dirty="0">
                <a:latin typeface="Times New Roman"/>
                <a:ea typeface="Cambria Math"/>
                <a:cs typeface="Times New Roman"/>
              </a:rPr>
              <a:t> = 65.57</a:t>
            </a:r>
            <a:r>
              <a:rPr lang="en-GB" noProof="0" dirty="0"/>
              <a:t>		</a:t>
            </a:r>
            <a:r>
              <a:rPr lang="en-GB" noProof="0" dirty="0" err="1">
                <a:latin typeface="Times New Roman"/>
                <a:ea typeface="Cambria Math"/>
                <a:cs typeface="Times New Roman"/>
              </a:rPr>
              <a:t>σ</a:t>
            </a:r>
            <a:r>
              <a:rPr lang="en-GB" i="1" baseline="-25000" noProof="0" dirty="0">
                <a:latin typeface="Times New Roman"/>
                <a:ea typeface="Cambria Math"/>
                <a:cs typeface="Times New Roman"/>
              </a:rPr>
              <a:t> </a:t>
            </a:r>
            <a:r>
              <a:rPr lang="en-GB" i="1" baseline="-25000" noProof="0" dirty="0" err="1">
                <a:latin typeface="Times New Roman"/>
                <a:ea typeface="Cambria Math"/>
                <a:cs typeface="Times New Roman"/>
              </a:rPr>
              <a:t>wF</a:t>
            </a:r>
            <a:r>
              <a:rPr lang="en-GB" noProof="0" dirty="0">
                <a:latin typeface="Times New Roman"/>
                <a:ea typeface="Cambria Math"/>
                <a:cs typeface="Times New Roman"/>
              </a:rPr>
              <a:t> = 2.22</a:t>
            </a:r>
            <a:endParaRPr lang="en-GB" noProof="0" dirty="0"/>
          </a:p>
          <a:p>
            <a:pPr lvl="2"/>
            <a:r>
              <a:rPr lang="en-GB" noProof="0" dirty="0" err="1">
                <a:latin typeface="Times New Roman"/>
                <a:ea typeface="Cambria Math"/>
                <a:cs typeface="Times New Roman"/>
              </a:rPr>
              <a:t>μ</a:t>
            </a:r>
            <a:r>
              <a:rPr lang="en-GB" i="1" baseline="-25000" noProof="0" dirty="0" err="1">
                <a:latin typeface="Times New Roman"/>
                <a:ea typeface="Cambria Math"/>
                <a:cs typeface="Times New Roman"/>
              </a:rPr>
              <a:t>wM</a:t>
            </a:r>
            <a:r>
              <a:rPr lang="en-GB" noProof="0" dirty="0">
                <a:latin typeface="Times New Roman"/>
                <a:ea typeface="Cambria Math"/>
                <a:cs typeface="Times New Roman"/>
              </a:rPr>
              <a:t> = 71.57 </a:t>
            </a:r>
            <a:r>
              <a:rPr lang="en-GB" noProof="0" dirty="0"/>
              <a:t>		</a:t>
            </a:r>
            <a:r>
              <a:rPr lang="en-GB" noProof="0" dirty="0">
                <a:latin typeface="Times New Roman"/>
                <a:ea typeface="Cambria Math"/>
                <a:cs typeface="Times New Roman"/>
              </a:rPr>
              <a:t> </a:t>
            </a:r>
            <a:r>
              <a:rPr lang="en-GB" noProof="0" dirty="0" err="1">
                <a:latin typeface="Times New Roman"/>
                <a:ea typeface="Cambria Math"/>
                <a:cs typeface="Times New Roman"/>
              </a:rPr>
              <a:t>σ</a:t>
            </a:r>
            <a:r>
              <a:rPr lang="en-GB" i="1" baseline="-25000" noProof="0" dirty="0">
                <a:latin typeface="Times New Roman"/>
                <a:ea typeface="Cambria Math"/>
                <a:cs typeface="Times New Roman"/>
              </a:rPr>
              <a:t> </a:t>
            </a:r>
            <a:r>
              <a:rPr lang="en-GB" i="1" baseline="-25000" noProof="0" dirty="0" err="1">
                <a:latin typeface="Times New Roman"/>
                <a:ea typeface="Cambria Math"/>
                <a:cs typeface="Times New Roman"/>
              </a:rPr>
              <a:t>wM</a:t>
            </a:r>
            <a:r>
              <a:rPr lang="en-GB" noProof="0" dirty="0">
                <a:latin typeface="Times New Roman"/>
                <a:ea typeface="Cambria Math"/>
                <a:cs typeface="Times New Roman"/>
              </a:rPr>
              <a:t> = 2.02 </a:t>
            </a:r>
            <a:endParaRPr lang="en-GB" noProof="0" dirty="0"/>
          </a:p>
          <a:p>
            <a:pPr lvl="1"/>
            <a:r>
              <a:rPr lang="en-GB" noProof="0" dirty="0"/>
              <a:t>Height:</a:t>
            </a:r>
          </a:p>
          <a:p>
            <a:pPr lvl="2"/>
            <a:r>
              <a:rPr lang="en-GB" noProof="0" dirty="0" err="1">
                <a:latin typeface="Times New Roman"/>
                <a:ea typeface="Cambria Math"/>
                <a:cs typeface="Times New Roman"/>
              </a:rPr>
              <a:t>μ</a:t>
            </a:r>
            <a:r>
              <a:rPr lang="en-GB" i="1" baseline="-25000" noProof="0" dirty="0" err="1">
                <a:latin typeface="Times New Roman"/>
                <a:ea typeface="Cambria Math"/>
                <a:cs typeface="Times New Roman"/>
              </a:rPr>
              <a:t>hF</a:t>
            </a:r>
            <a:r>
              <a:rPr lang="en-GB" noProof="0" dirty="0">
                <a:latin typeface="Times New Roman"/>
                <a:ea typeface="Cambria Math"/>
                <a:cs typeface="Times New Roman"/>
              </a:rPr>
              <a:t> = 123.29</a:t>
            </a:r>
            <a:r>
              <a:rPr lang="en-GB" noProof="0" dirty="0"/>
              <a:t>		</a:t>
            </a:r>
            <a:r>
              <a:rPr lang="en-GB" noProof="0" dirty="0" err="1">
                <a:latin typeface="Times New Roman"/>
                <a:ea typeface="Cambria Math"/>
                <a:cs typeface="Times New Roman"/>
              </a:rPr>
              <a:t>σ</a:t>
            </a:r>
            <a:r>
              <a:rPr lang="en-GB" i="1" baseline="-25000" noProof="0" dirty="0">
                <a:latin typeface="Times New Roman"/>
                <a:ea typeface="Cambria Math"/>
                <a:cs typeface="Times New Roman"/>
              </a:rPr>
              <a:t> </a:t>
            </a:r>
            <a:r>
              <a:rPr lang="en-GB" i="1" baseline="-25000" noProof="0" dirty="0" err="1">
                <a:latin typeface="Times New Roman"/>
                <a:ea typeface="Cambria Math"/>
                <a:cs typeface="Times New Roman"/>
              </a:rPr>
              <a:t>hF</a:t>
            </a:r>
            <a:r>
              <a:rPr lang="en-GB" noProof="0" dirty="0">
                <a:latin typeface="Times New Roman"/>
                <a:ea typeface="Cambria Math"/>
                <a:cs typeface="Times New Roman"/>
              </a:rPr>
              <a:t> = 13.89</a:t>
            </a:r>
            <a:endParaRPr lang="en-GB" noProof="0" dirty="0"/>
          </a:p>
          <a:p>
            <a:pPr lvl="2"/>
            <a:r>
              <a:rPr lang="en-GB" noProof="0" dirty="0" err="1">
                <a:latin typeface="Times New Roman"/>
                <a:ea typeface="Cambria Math"/>
                <a:cs typeface="Times New Roman"/>
              </a:rPr>
              <a:t>μ</a:t>
            </a:r>
            <a:r>
              <a:rPr lang="en-GB" i="1" baseline="-25000" noProof="0" dirty="0" err="1">
                <a:latin typeface="Times New Roman"/>
                <a:ea typeface="Cambria Math"/>
                <a:cs typeface="Times New Roman"/>
              </a:rPr>
              <a:t>hM</a:t>
            </a:r>
            <a:r>
              <a:rPr lang="en-GB" noProof="0" dirty="0">
                <a:latin typeface="Times New Roman"/>
                <a:ea typeface="Cambria Math"/>
                <a:cs typeface="Times New Roman"/>
              </a:rPr>
              <a:t> = 161.64 </a:t>
            </a:r>
            <a:r>
              <a:rPr lang="en-GB" noProof="0" dirty="0"/>
              <a:t>		</a:t>
            </a:r>
            <a:r>
              <a:rPr lang="en-GB" noProof="0" dirty="0">
                <a:latin typeface="Times New Roman"/>
                <a:ea typeface="Cambria Math"/>
                <a:cs typeface="Times New Roman"/>
              </a:rPr>
              <a:t> </a:t>
            </a:r>
            <a:r>
              <a:rPr lang="en-GB" noProof="0" dirty="0" err="1">
                <a:latin typeface="Times New Roman"/>
                <a:ea typeface="Cambria Math"/>
                <a:cs typeface="Times New Roman"/>
              </a:rPr>
              <a:t>σ</a:t>
            </a:r>
            <a:r>
              <a:rPr lang="en-GB" i="1" baseline="-25000" noProof="0" dirty="0">
                <a:latin typeface="Times New Roman"/>
                <a:ea typeface="Cambria Math"/>
                <a:cs typeface="Times New Roman"/>
              </a:rPr>
              <a:t> </a:t>
            </a:r>
            <a:r>
              <a:rPr lang="en-GB" i="1" baseline="-25000" noProof="0" dirty="0" err="1">
                <a:latin typeface="Times New Roman"/>
                <a:ea typeface="Cambria Math"/>
                <a:cs typeface="Times New Roman"/>
              </a:rPr>
              <a:t>hM</a:t>
            </a:r>
            <a:r>
              <a:rPr lang="en-GB" noProof="0" dirty="0">
                <a:latin typeface="Times New Roman"/>
                <a:ea typeface="Cambria Math"/>
                <a:cs typeface="Times New Roman"/>
              </a:rPr>
              <a:t> = 10.90 </a:t>
            </a:r>
            <a:endParaRPr lang="en-GB" i="1" noProof="0" dirty="0">
              <a:latin typeface="Cambria Math"/>
              <a:ea typeface="Cambria Math"/>
            </a:endParaRPr>
          </a:p>
          <a:p>
            <a:r>
              <a:rPr lang="en-GB" noProof="0" dirty="0"/>
              <a:t>Priors:</a:t>
            </a:r>
          </a:p>
          <a:p>
            <a:pPr lvl="2"/>
            <a:endParaRPr lang="en-GB" noProof="0" dirty="0"/>
          </a:p>
          <a:p>
            <a:pPr lvl="2"/>
            <a:endParaRPr lang="en-GB" noProof="0" dirty="0"/>
          </a:p>
          <a:p>
            <a:pPr marL="761970" lvl="2" indent="0">
              <a:buNone/>
            </a:pPr>
            <a:r>
              <a:rPr lang="en-GB" noProof="0" dirty="0"/>
              <a:t> </a:t>
            </a:r>
          </a:p>
          <a:p>
            <a:pPr lvl="1"/>
            <a:endParaRPr lang="en-GB" noProof="0" dirty="0"/>
          </a:p>
        </p:txBody>
      </p:sp>
      <p:sp>
        <p:nvSpPr>
          <p:cNvPr id="6" name="Rounded Rectangle 5"/>
          <p:cNvSpPr/>
          <p:nvPr/>
        </p:nvSpPr>
        <p:spPr>
          <a:xfrm rot="20856056">
            <a:off x="3800649" y="4350334"/>
            <a:ext cx="1680187" cy="660073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70" dirty="0">
                <a:solidFill>
                  <a:schemeClr val="tx2"/>
                </a:solidFill>
              </a:rPr>
              <a:t>Do the priors make sense?</a:t>
            </a:r>
            <a:endParaRPr lang="en-GB" sz="1170" dirty="0">
              <a:solidFill>
                <a:schemeClr val="tx2"/>
              </a:solidFill>
            </a:endParaRPr>
          </a:p>
        </p:txBody>
      </p:sp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5832139" y="457234"/>
          <a:ext cx="2400268" cy="4920544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9001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00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8976">
                <a:tc>
                  <a:txBody>
                    <a:bodyPr/>
                    <a:lstStyle/>
                    <a:p>
                      <a:pPr algn="ctr" fontAlgn="b"/>
                      <a:r>
                        <a:rPr lang="en-GB" sz="1500" u="none" strike="noStrike" dirty="0">
                          <a:effectLst/>
                        </a:rPr>
                        <a:t>Gender</a:t>
                      </a:r>
                      <a:endParaRPr lang="en-GB" sz="15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938" marR="7938" marT="79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500" u="none" strike="noStrike" dirty="0">
                          <a:effectLst/>
                        </a:rPr>
                        <a:t>weight</a:t>
                      </a:r>
                      <a:endParaRPr lang="en-GB" sz="15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938" marR="7938" marT="79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500" u="none" strike="noStrike" dirty="0">
                          <a:effectLst/>
                        </a:rPr>
                        <a:t>height</a:t>
                      </a:r>
                      <a:endParaRPr lang="en-GB" sz="15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938" marR="7938" marT="7938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976">
                <a:tc>
                  <a:txBody>
                    <a:bodyPr/>
                    <a:lstStyle/>
                    <a:p>
                      <a:pPr algn="ctr" fontAlgn="b"/>
                      <a:r>
                        <a:rPr lang="en-GB" sz="1500" u="none" strike="noStrike" dirty="0">
                          <a:effectLst/>
                        </a:rPr>
                        <a:t>F</a:t>
                      </a:r>
                      <a:endParaRPr lang="en-GB" sz="15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938" marR="7938" marT="79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500" u="none" strike="noStrike">
                          <a:effectLst/>
                        </a:rPr>
                        <a:t>66</a:t>
                      </a:r>
                      <a:endParaRPr lang="en-GB" sz="15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938" marR="7938" marT="79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500" u="none" strike="noStrike" dirty="0">
                          <a:effectLst/>
                        </a:rPr>
                        <a:t>124</a:t>
                      </a:r>
                      <a:endParaRPr lang="en-GB" sz="15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938" marR="7938" marT="7938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8976">
                <a:tc>
                  <a:txBody>
                    <a:bodyPr/>
                    <a:lstStyle/>
                    <a:p>
                      <a:pPr algn="ctr" fontAlgn="b"/>
                      <a:r>
                        <a:rPr lang="en-GB" sz="1500" u="none" strike="noStrike" dirty="0">
                          <a:effectLst/>
                        </a:rPr>
                        <a:t>F</a:t>
                      </a:r>
                      <a:endParaRPr lang="en-GB" sz="15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938" marR="7938" marT="79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500" u="none" strike="noStrike">
                          <a:effectLst/>
                        </a:rPr>
                        <a:t>66</a:t>
                      </a:r>
                      <a:endParaRPr lang="en-GB" sz="15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938" marR="7938" marT="79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500" u="none" strike="noStrike" dirty="0">
                          <a:effectLst/>
                        </a:rPr>
                        <a:t>115</a:t>
                      </a:r>
                      <a:endParaRPr lang="en-GB" sz="15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938" marR="7938" marT="7938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8976">
                <a:tc>
                  <a:txBody>
                    <a:bodyPr/>
                    <a:lstStyle/>
                    <a:p>
                      <a:pPr algn="ctr" fontAlgn="b"/>
                      <a:r>
                        <a:rPr lang="en-GB" sz="1500" u="none" strike="noStrike" dirty="0">
                          <a:effectLst/>
                        </a:rPr>
                        <a:t>F</a:t>
                      </a:r>
                      <a:endParaRPr lang="en-GB" sz="15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938" marR="7938" marT="79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500" u="none" strike="noStrike">
                          <a:effectLst/>
                        </a:rPr>
                        <a:t>64</a:t>
                      </a:r>
                      <a:endParaRPr lang="en-GB" sz="15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938" marR="7938" marT="79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500" u="none" strike="noStrike">
                          <a:effectLst/>
                        </a:rPr>
                        <a:t>121</a:t>
                      </a:r>
                      <a:endParaRPr lang="en-GB" sz="15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938" marR="7938" marT="7938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8976">
                <a:tc>
                  <a:txBody>
                    <a:bodyPr/>
                    <a:lstStyle/>
                    <a:p>
                      <a:pPr algn="ctr" fontAlgn="b"/>
                      <a:r>
                        <a:rPr lang="en-GB" sz="1500" u="none" strike="noStrike">
                          <a:effectLst/>
                        </a:rPr>
                        <a:t>F</a:t>
                      </a:r>
                      <a:endParaRPr lang="en-GB" sz="15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938" marR="7938" marT="79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500" u="none" strike="noStrike">
                          <a:effectLst/>
                        </a:rPr>
                        <a:t>69</a:t>
                      </a:r>
                      <a:endParaRPr lang="en-GB" sz="15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938" marR="7938" marT="79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500" u="none" strike="noStrike">
                          <a:effectLst/>
                        </a:rPr>
                        <a:t>139</a:t>
                      </a:r>
                      <a:endParaRPr lang="en-GB" sz="15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938" marR="7938" marT="7938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8976">
                <a:tc>
                  <a:txBody>
                    <a:bodyPr/>
                    <a:lstStyle/>
                    <a:p>
                      <a:pPr algn="ctr" fontAlgn="b"/>
                      <a:r>
                        <a:rPr lang="en-GB" sz="1500" u="none" strike="noStrike">
                          <a:effectLst/>
                        </a:rPr>
                        <a:t>F</a:t>
                      </a:r>
                      <a:endParaRPr lang="en-GB" sz="15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938" marR="7938" marT="79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500" u="none" strike="noStrike">
                          <a:effectLst/>
                        </a:rPr>
                        <a:t>62</a:t>
                      </a:r>
                      <a:endParaRPr lang="en-GB" sz="15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938" marR="7938" marT="79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500" u="none" strike="noStrike">
                          <a:effectLst/>
                        </a:rPr>
                        <a:t>98</a:t>
                      </a:r>
                      <a:endParaRPr lang="en-GB" sz="15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938" marR="7938" marT="7938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8976">
                <a:tc>
                  <a:txBody>
                    <a:bodyPr/>
                    <a:lstStyle/>
                    <a:p>
                      <a:pPr algn="ctr" fontAlgn="b"/>
                      <a:r>
                        <a:rPr lang="en-GB" sz="1500" u="none" strike="noStrike">
                          <a:effectLst/>
                        </a:rPr>
                        <a:t>F</a:t>
                      </a:r>
                      <a:endParaRPr lang="en-GB" sz="15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938" marR="7938" marT="79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500" u="none" strike="noStrike">
                          <a:effectLst/>
                        </a:rPr>
                        <a:t>67</a:t>
                      </a:r>
                      <a:endParaRPr lang="en-GB" sz="15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938" marR="7938" marT="79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500" u="none" strike="noStrike">
                          <a:effectLst/>
                        </a:rPr>
                        <a:t>135</a:t>
                      </a:r>
                      <a:endParaRPr lang="en-GB" sz="15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938" marR="7938" marT="7938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8976">
                <a:tc>
                  <a:txBody>
                    <a:bodyPr/>
                    <a:lstStyle/>
                    <a:p>
                      <a:pPr algn="ctr" fontAlgn="b"/>
                      <a:r>
                        <a:rPr lang="en-GB" sz="1500" u="none" strike="noStrike" dirty="0">
                          <a:effectLst/>
                        </a:rPr>
                        <a:t>F</a:t>
                      </a:r>
                      <a:endParaRPr lang="en-GB" sz="15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938" marR="7938" marT="79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500" u="none" strike="noStrike">
                          <a:effectLst/>
                        </a:rPr>
                        <a:t>65</a:t>
                      </a:r>
                      <a:endParaRPr lang="en-GB" sz="15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938" marR="7938" marT="79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500" u="none" strike="noStrike">
                          <a:effectLst/>
                        </a:rPr>
                        <a:t>131</a:t>
                      </a:r>
                      <a:endParaRPr lang="en-GB" sz="15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938" marR="7938" marT="7938" marB="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8976">
                <a:tc>
                  <a:txBody>
                    <a:bodyPr/>
                    <a:lstStyle/>
                    <a:p>
                      <a:pPr algn="ctr" fontAlgn="b"/>
                      <a:r>
                        <a:rPr lang="en-GB" sz="1500" u="none" strike="noStrike">
                          <a:effectLst/>
                        </a:rPr>
                        <a:t>M</a:t>
                      </a:r>
                      <a:endParaRPr lang="en-GB" sz="15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938" marR="7938" marT="79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500" u="none" strike="noStrike">
                          <a:effectLst/>
                        </a:rPr>
                        <a:t>74</a:t>
                      </a:r>
                      <a:endParaRPr lang="en-GB" sz="15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938" marR="7938" marT="79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500" u="none" strike="noStrike">
                          <a:effectLst/>
                        </a:rPr>
                        <a:t>170</a:t>
                      </a:r>
                      <a:endParaRPr lang="en-GB" sz="15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938" marR="7938" marT="7938" marB="0" anchor="b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8976">
                <a:tc>
                  <a:txBody>
                    <a:bodyPr/>
                    <a:lstStyle/>
                    <a:p>
                      <a:pPr algn="ctr" fontAlgn="b"/>
                      <a:r>
                        <a:rPr lang="en-GB" sz="1500" u="none" strike="noStrike" dirty="0">
                          <a:effectLst/>
                        </a:rPr>
                        <a:t>M</a:t>
                      </a:r>
                      <a:endParaRPr lang="en-GB" sz="15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938" marR="7938" marT="79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500" u="none" strike="noStrike">
                          <a:effectLst/>
                        </a:rPr>
                        <a:t>68</a:t>
                      </a:r>
                      <a:endParaRPr lang="en-GB" sz="15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938" marR="7938" marT="79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500" u="none" strike="noStrike">
                          <a:effectLst/>
                        </a:rPr>
                        <a:t>166</a:t>
                      </a:r>
                      <a:endParaRPr lang="en-GB" sz="15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938" marR="7938" marT="7938" marB="0" anchor="b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8976">
                <a:tc>
                  <a:txBody>
                    <a:bodyPr/>
                    <a:lstStyle/>
                    <a:p>
                      <a:pPr algn="ctr" fontAlgn="b"/>
                      <a:r>
                        <a:rPr lang="en-GB" sz="1500" u="none" strike="noStrike" dirty="0">
                          <a:effectLst/>
                        </a:rPr>
                        <a:t>M</a:t>
                      </a:r>
                      <a:endParaRPr lang="en-GB" sz="15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938" marR="7938" marT="79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500" u="none" strike="noStrike">
                          <a:effectLst/>
                        </a:rPr>
                        <a:t>70</a:t>
                      </a:r>
                      <a:endParaRPr lang="en-GB" sz="15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938" marR="7938" marT="79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500" u="none" strike="noStrike">
                          <a:effectLst/>
                        </a:rPr>
                        <a:t>155</a:t>
                      </a:r>
                      <a:endParaRPr lang="en-GB" sz="15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938" marR="7938" marT="7938" marB="0" anchor="b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58976">
                <a:tc>
                  <a:txBody>
                    <a:bodyPr/>
                    <a:lstStyle/>
                    <a:p>
                      <a:pPr algn="ctr" fontAlgn="b"/>
                      <a:r>
                        <a:rPr lang="en-GB" sz="1500" u="none" strike="noStrike">
                          <a:effectLst/>
                        </a:rPr>
                        <a:t>M</a:t>
                      </a:r>
                      <a:endParaRPr lang="en-GB" sz="15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938" marR="7938" marT="79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500" u="none" strike="noStrike">
                          <a:effectLst/>
                        </a:rPr>
                        <a:t>72</a:t>
                      </a:r>
                      <a:endParaRPr lang="en-GB" sz="15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938" marR="7938" marT="79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500" u="none" strike="noStrike">
                          <a:effectLst/>
                        </a:rPr>
                        <a:t>167</a:t>
                      </a:r>
                      <a:endParaRPr lang="en-GB" sz="15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938" marR="7938" marT="7938" marB="0" anchor="b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58976">
                <a:tc>
                  <a:txBody>
                    <a:bodyPr/>
                    <a:lstStyle/>
                    <a:p>
                      <a:pPr algn="ctr" fontAlgn="b"/>
                      <a:r>
                        <a:rPr lang="en-GB" sz="1500" u="none" strike="noStrike" dirty="0">
                          <a:effectLst/>
                        </a:rPr>
                        <a:t>M</a:t>
                      </a:r>
                      <a:endParaRPr lang="en-GB" sz="15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938" marR="7938" marT="79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500" u="none" strike="noStrike">
                          <a:effectLst/>
                        </a:rPr>
                        <a:t>71</a:t>
                      </a:r>
                      <a:endParaRPr lang="en-GB" sz="15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938" marR="7938" marT="79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500" u="none" strike="noStrike">
                          <a:effectLst/>
                        </a:rPr>
                        <a:t>158</a:t>
                      </a:r>
                      <a:endParaRPr lang="en-GB" sz="15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938" marR="7938" marT="7938" marB="0" anchor="b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58976">
                <a:tc>
                  <a:txBody>
                    <a:bodyPr/>
                    <a:lstStyle/>
                    <a:p>
                      <a:pPr algn="ctr" fontAlgn="b"/>
                      <a:r>
                        <a:rPr lang="en-GB" sz="1500" u="none" strike="noStrike" dirty="0">
                          <a:effectLst/>
                        </a:rPr>
                        <a:t>M</a:t>
                      </a:r>
                      <a:endParaRPr lang="en-GB" sz="15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938" marR="7938" marT="79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500" u="none" strike="noStrike">
                          <a:effectLst/>
                        </a:rPr>
                        <a:t>72</a:t>
                      </a:r>
                      <a:endParaRPr lang="en-GB" sz="15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938" marR="7938" marT="79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500" u="none" strike="noStrike">
                          <a:effectLst/>
                        </a:rPr>
                        <a:t>175</a:t>
                      </a:r>
                      <a:endParaRPr lang="en-GB" sz="15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938" marR="7938" marT="7938" marB="0" anchor="b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58976">
                <a:tc>
                  <a:txBody>
                    <a:bodyPr/>
                    <a:lstStyle/>
                    <a:p>
                      <a:pPr algn="ctr" fontAlgn="b"/>
                      <a:r>
                        <a:rPr lang="en-GB" sz="1500" u="none" strike="noStrike" dirty="0">
                          <a:effectLst/>
                        </a:rPr>
                        <a:t>M</a:t>
                      </a:r>
                      <a:endParaRPr lang="en-GB" sz="15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938" marR="7938" marT="79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500" u="none" strike="noStrike">
                          <a:effectLst/>
                        </a:rPr>
                        <a:t>69</a:t>
                      </a:r>
                      <a:endParaRPr lang="en-GB" sz="15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938" marR="7938" marT="79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500" u="none" strike="noStrike">
                          <a:effectLst/>
                        </a:rPr>
                        <a:t>143</a:t>
                      </a:r>
                      <a:endParaRPr lang="en-GB" sz="15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938" marR="7938" marT="7938" marB="0" anchor="b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58976">
                <a:tc>
                  <a:txBody>
                    <a:bodyPr/>
                    <a:lstStyle/>
                    <a:p>
                      <a:pPr algn="ctr" fontAlgn="b"/>
                      <a:r>
                        <a:rPr lang="en-GB" sz="1500" u="none" strike="noStrike" dirty="0">
                          <a:effectLst/>
                        </a:rPr>
                        <a:t>M</a:t>
                      </a:r>
                      <a:endParaRPr lang="en-GB" sz="15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938" marR="7938" marT="79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500" u="none" strike="noStrike">
                          <a:effectLst/>
                        </a:rPr>
                        <a:t>72</a:t>
                      </a:r>
                      <a:endParaRPr lang="en-GB" sz="15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938" marR="7938" marT="79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500" u="none" strike="noStrike">
                          <a:effectLst/>
                        </a:rPr>
                        <a:t>163</a:t>
                      </a:r>
                      <a:endParaRPr lang="en-GB" sz="15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938" marR="7938" marT="7938" marB="0" anchor="b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58976">
                <a:tc>
                  <a:txBody>
                    <a:bodyPr/>
                    <a:lstStyle/>
                    <a:p>
                      <a:pPr algn="ctr" fontAlgn="b"/>
                      <a:r>
                        <a:rPr lang="en-GB" sz="1500" u="none" strike="noStrike" dirty="0">
                          <a:effectLst/>
                        </a:rPr>
                        <a:t>M</a:t>
                      </a:r>
                      <a:endParaRPr lang="en-GB" sz="15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938" marR="7938" marT="79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500" u="none" strike="noStrike">
                          <a:effectLst/>
                        </a:rPr>
                        <a:t>75</a:t>
                      </a:r>
                      <a:endParaRPr lang="en-GB" sz="15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938" marR="7938" marT="79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500" u="none" strike="noStrike">
                          <a:effectLst/>
                        </a:rPr>
                        <a:t>160</a:t>
                      </a:r>
                      <a:endParaRPr lang="en-GB" sz="15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938" marR="7938" marT="7938" marB="0" anchor="b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58976">
                <a:tc>
                  <a:txBody>
                    <a:bodyPr/>
                    <a:lstStyle/>
                    <a:p>
                      <a:pPr algn="ctr" fontAlgn="b"/>
                      <a:r>
                        <a:rPr lang="en-GB" sz="1500" u="none" strike="noStrike" dirty="0">
                          <a:effectLst/>
                        </a:rPr>
                        <a:t>M</a:t>
                      </a:r>
                      <a:endParaRPr lang="en-GB" sz="15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938" marR="7938" marT="79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500" u="none" strike="noStrike">
                          <a:effectLst/>
                        </a:rPr>
                        <a:t>70</a:t>
                      </a:r>
                      <a:endParaRPr lang="en-GB" sz="15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938" marR="7938" marT="79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500" u="none" strike="noStrike">
                          <a:effectLst/>
                        </a:rPr>
                        <a:t>145</a:t>
                      </a:r>
                      <a:endParaRPr lang="en-GB" sz="15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938" marR="7938" marT="7938" marB="0" anchor="b"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58976">
                <a:tc>
                  <a:txBody>
                    <a:bodyPr/>
                    <a:lstStyle/>
                    <a:p>
                      <a:pPr algn="ctr" fontAlgn="b"/>
                      <a:r>
                        <a:rPr lang="en-GB" sz="1500" u="none" strike="noStrike" dirty="0">
                          <a:effectLst/>
                        </a:rPr>
                        <a:t>M</a:t>
                      </a:r>
                      <a:endParaRPr lang="en-GB" sz="15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938" marR="7938" marT="79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500" u="none" strike="noStrike">
                          <a:effectLst/>
                        </a:rPr>
                        <a:t>71</a:t>
                      </a:r>
                      <a:endParaRPr lang="en-GB" sz="15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938" marR="7938" marT="79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500" u="none" strike="noStrike" dirty="0">
                          <a:effectLst/>
                        </a:rPr>
                        <a:t>176</a:t>
                      </a:r>
                      <a:endParaRPr lang="en-GB" sz="15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938" marR="7938" marT="7938" marB="0" anchor="b"/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</a:tbl>
          </a:graphicData>
        </a:graphic>
      </p:graphicFrame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1751687" y="4357667"/>
          <a:ext cx="1232958" cy="10331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965160" imgH="812520" progId="Equation.3">
                  <p:embed/>
                </p:oleObj>
              </mc:Choice>
              <mc:Fallback>
                <p:oleObj name="Equation" r:id="rId2" imgW="965160" imgH="812520" progId="Equation.3">
                  <p:embed/>
                  <p:pic>
                    <p:nvPicPr>
                      <p:cNvPr id="4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1687" y="4357667"/>
                        <a:ext cx="1232958" cy="103319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6CC0F8A-0E47-B547-B416-35DCAA13E15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/>
              <a:t>Steffen Staab, Universität Stuttgart, @ststaab, https://www.ipvs.uni-stuttgart.de/departments/ac/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6CA64AD-1C9F-BA47-88BE-647B8C9595F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BECD02-1E3F-4E4B-93EF-F431C7D276AE}" type="slidenum">
              <a:rPr lang="en-US" noProof="0" smtClean="0"/>
              <a:pPr/>
              <a:t>61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469307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1587" y="1057300"/>
            <a:ext cx="3900433" cy="4380487"/>
          </a:xfrm>
        </p:spPr>
        <p:txBody>
          <a:bodyPr>
            <a:normAutofit fontScale="92500" lnSpcReduction="10000"/>
          </a:bodyPr>
          <a:lstStyle/>
          <a:p>
            <a:r>
              <a:rPr lang="en-GB" sz="2000" noProof="0" dirty="0"/>
              <a:t>Class „Female“:</a:t>
            </a:r>
          </a:p>
          <a:p>
            <a:pPr lvl="1"/>
            <a:r>
              <a:rPr lang="en-GB" sz="1667" i="1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GB" sz="1667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(height = 155 | </a:t>
            </a:r>
            <a:r>
              <a:rPr lang="en-GB" sz="1667" i="1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GB" sz="1667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f ) = 0.0021</a:t>
            </a:r>
            <a:endParaRPr lang="en-GB" sz="1667" noProof="0" dirty="0"/>
          </a:p>
          <a:p>
            <a:pPr lvl="1"/>
            <a:r>
              <a:rPr lang="en-GB" sz="1667" i="1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GB" sz="1667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(weight = 67 | </a:t>
            </a:r>
            <a:r>
              <a:rPr lang="en-GB" sz="1667" i="1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GB" sz="1667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f ) = 0.1459</a:t>
            </a:r>
            <a:endParaRPr lang="en-GB" sz="1667" noProof="0" dirty="0"/>
          </a:p>
          <a:p>
            <a:pPr lvl="1"/>
            <a:r>
              <a:rPr lang="en-GB" sz="1667" noProof="0" dirty="0"/>
              <a:t>With prior:</a:t>
            </a:r>
          </a:p>
          <a:p>
            <a:pPr lvl="2"/>
            <a:r>
              <a:rPr lang="en-GB" sz="1667" i="1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GB" sz="1667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(f | </a:t>
            </a:r>
            <a:r>
              <a:rPr lang="en-GB" sz="1667" i="1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GB" sz="1667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= 0.00012</a:t>
            </a:r>
            <a:endParaRPr lang="en-GB" sz="1667" noProof="0" dirty="0"/>
          </a:p>
          <a:p>
            <a:pPr lvl="1"/>
            <a:r>
              <a:rPr lang="en-GB" sz="1667" noProof="0" dirty="0"/>
              <a:t>Without prior:</a:t>
            </a:r>
          </a:p>
          <a:p>
            <a:pPr lvl="2"/>
            <a:r>
              <a:rPr lang="en-GB" sz="1667" i="1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GB" sz="1667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(f | </a:t>
            </a:r>
            <a:r>
              <a:rPr lang="en-GB" sz="1667" i="1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GB" sz="1667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= 0.00031</a:t>
            </a:r>
            <a:endParaRPr lang="en-GB" sz="1667" noProof="0" dirty="0"/>
          </a:p>
          <a:p>
            <a:r>
              <a:rPr lang="en-GB" sz="2000" noProof="0" dirty="0"/>
              <a:t>Class „Male“:</a:t>
            </a:r>
          </a:p>
          <a:p>
            <a:pPr lvl="1"/>
            <a:r>
              <a:rPr lang="en-GB" sz="1667" i="1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GB" sz="1667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(height = 155 | </a:t>
            </a:r>
            <a:r>
              <a:rPr lang="en-GB" sz="1667" i="1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GB" sz="1667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m ) = 0.0304</a:t>
            </a:r>
            <a:endParaRPr lang="en-GB" sz="1667" noProof="0" dirty="0"/>
          </a:p>
          <a:p>
            <a:pPr lvl="1"/>
            <a:r>
              <a:rPr lang="en-GB" sz="1667" i="1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GB" sz="1667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(weight = 67 | </a:t>
            </a:r>
            <a:r>
              <a:rPr lang="en-GB" sz="1667" i="1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GB" sz="1667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m ) = 0.0223</a:t>
            </a:r>
            <a:endParaRPr lang="en-GB" sz="1667" noProof="0" dirty="0"/>
          </a:p>
          <a:p>
            <a:pPr lvl="1"/>
            <a:r>
              <a:rPr lang="en-GB" sz="1667" noProof="0" dirty="0"/>
              <a:t>With prior:</a:t>
            </a:r>
          </a:p>
          <a:p>
            <a:pPr lvl="2"/>
            <a:r>
              <a:rPr lang="en-GB" sz="1667" i="1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GB" sz="1667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(m | </a:t>
            </a:r>
            <a:r>
              <a:rPr lang="en-GB" sz="1667" i="1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GB" sz="1667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= 0.00041</a:t>
            </a:r>
            <a:endParaRPr lang="en-GB" sz="1667" noProof="0" dirty="0"/>
          </a:p>
          <a:p>
            <a:pPr lvl="1"/>
            <a:r>
              <a:rPr lang="en-GB" sz="1667" noProof="0" dirty="0"/>
              <a:t>Without prior:</a:t>
            </a:r>
          </a:p>
          <a:p>
            <a:pPr lvl="2"/>
            <a:r>
              <a:rPr lang="en-GB" sz="1667" i="1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GB" sz="1667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(m | </a:t>
            </a:r>
            <a:r>
              <a:rPr lang="en-GB" sz="1667" i="1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GB" sz="1667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= 0.00068</a:t>
            </a:r>
            <a:endParaRPr lang="en-GB" sz="1667" noProof="0" dirty="0"/>
          </a:p>
        </p:txBody>
      </p:sp>
      <p:pic>
        <p:nvPicPr>
          <p:cNvPr id="4" name="Picture 2" descr="C:\Documents and Settings\Thomas\My Documents\Dropbox\Teaching\Data Mining and Machine Learning\data\weight_height\distrib-weight-fm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1136207"/>
            <a:ext cx="3267422" cy="18377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C:\Documents and Settings\Thomas\My Documents\Dropbox\Teaching\Data Mining and Machine Learning\data\weight_height\distrib-height-fm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3296447"/>
            <a:ext cx="3273788" cy="18413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Connector 6"/>
          <p:cNvCxnSpPr/>
          <p:nvPr/>
        </p:nvCxnSpPr>
        <p:spPr>
          <a:xfrm>
            <a:off x="6565751" y="1196213"/>
            <a:ext cx="0" cy="1680187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7032273" y="3356453"/>
            <a:ext cx="0" cy="1680187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848668C-E425-CD4D-AAB7-32097674D9A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/>
              <a:t>Steffen Staab, Universität Stuttgart, @ststaab, https://www.ipvs.uni-stuttgart.de/departments/ac/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CC83BFE7-35BB-1E46-B946-B69AD4AB15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BECD02-1E3F-4E4B-93EF-F431C7D276AE}" type="slidenum">
              <a:rPr lang="en-US" noProof="0" smtClean="0"/>
              <a:pPr/>
              <a:t>62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016889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DA20CA67-3F22-B74B-97D6-C03E6B4D3F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now</a:t>
            </a:r>
            <a:r>
              <a:rPr lang="de-DE" dirty="0"/>
              <a:t> </a:t>
            </a:r>
            <a:r>
              <a:rPr lang="de-DE" dirty="0" err="1"/>
              <a:t>seen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first</a:t>
            </a:r>
            <a:r>
              <a:rPr lang="de-DE" dirty="0"/>
              <a:t>, </a:t>
            </a:r>
            <a:r>
              <a:rPr lang="de-DE" dirty="0" err="1"/>
              <a:t>specific</a:t>
            </a:r>
            <a:r>
              <a:rPr lang="de-DE" dirty="0"/>
              <a:t> `</a:t>
            </a:r>
            <a:r>
              <a:rPr lang="de-DE" dirty="0" err="1"/>
              <a:t>graphical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´:</a:t>
            </a:r>
            <a:br>
              <a:rPr lang="de-DE" dirty="0"/>
            </a:br>
            <a:r>
              <a:rPr lang="de-DE" dirty="0" err="1"/>
              <a:t>probabilistic</a:t>
            </a:r>
            <a:r>
              <a:rPr lang="de-DE" dirty="0"/>
              <a:t> </a:t>
            </a:r>
            <a:r>
              <a:rPr lang="de-DE" dirty="0" err="1"/>
              <a:t>reasoning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Naive </a:t>
            </a:r>
            <a:r>
              <a:rPr lang="de-DE" dirty="0" err="1"/>
              <a:t>Bayes</a:t>
            </a:r>
            <a:endParaRPr lang="de-DE" dirty="0"/>
          </a:p>
          <a:p>
            <a:r>
              <a:rPr lang="de-DE" dirty="0"/>
              <a:t>`</a:t>
            </a:r>
            <a:r>
              <a:rPr lang="de-DE" dirty="0" err="1"/>
              <a:t>graphical</a:t>
            </a:r>
            <a:r>
              <a:rPr lang="de-DE" dirty="0"/>
              <a:t> </a:t>
            </a:r>
            <a:r>
              <a:rPr lang="de-DE" dirty="0" err="1"/>
              <a:t>models</a:t>
            </a:r>
            <a:r>
              <a:rPr lang="de-DE" dirty="0"/>
              <a:t>‘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probabilistic</a:t>
            </a:r>
            <a:r>
              <a:rPr lang="de-DE" dirty="0"/>
              <a:t> </a:t>
            </a:r>
            <a:r>
              <a:rPr lang="de-DE" dirty="0" err="1"/>
              <a:t>models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multiple </a:t>
            </a:r>
            <a:r>
              <a:rPr lang="de-DE" dirty="0" err="1"/>
              <a:t>random</a:t>
            </a:r>
            <a:r>
              <a:rPr lang="de-DE" dirty="0"/>
              <a:t> variables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dependencies</a:t>
            </a:r>
            <a:endParaRPr lang="de-DE" dirty="0"/>
          </a:p>
          <a:p>
            <a:r>
              <a:rPr lang="de-DE" dirty="0"/>
              <a:t>`</a:t>
            </a:r>
            <a:r>
              <a:rPr lang="de-DE" dirty="0" err="1"/>
              <a:t>graphical</a:t>
            </a:r>
            <a:r>
              <a:rPr lang="de-DE" dirty="0"/>
              <a:t> </a:t>
            </a:r>
            <a:r>
              <a:rPr lang="de-DE" dirty="0" err="1"/>
              <a:t>models</a:t>
            </a:r>
            <a:r>
              <a:rPr lang="de-DE" dirty="0"/>
              <a:t>´ </a:t>
            </a:r>
            <a:r>
              <a:rPr lang="de-DE" dirty="0" err="1"/>
              <a:t>are</a:t>
            </a:r>
            <a:r>
              <a:rPr lang="de-DE" dirty="0"/>
              <a:t> a </a:t>
            </a:r>
            <a:r>
              <a:rPr lang="de-DE" dirty="0" err="1"/>
              <a:t>general</a:t>
            </a:r>
            <a:r>
              <a:rPr lang="de-DE" dirty="0"/>
              <a:t> </a:t>
            </a:r>
            <a:r>
              <a:rPr lang="de-DE" dirty="0" err="1"/>
              <a:t>framework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modelling</a:t>
            </a:r>
            <a:r>
              <a:rPr lang="de-DE" dirty="0"/>
              <a:t> </a:t>
            </a:r>
            <a:r>
              <a:rPr lang="de-DE" dirty="0" err="1"/>
              <a:t>problems</a:t>
            </a:r>
            <a:r>
              <a:rPr lang="de-DE" dirty="0"/>
              <a:t>:</a:t>
            </a:r>
          </a:p>
          <a:p>
            <a:pPr lvl="1"/>
            <a:r>
              <a:rPr lang="de-DE" dirty="0" err="1"/>
              <a:t>regression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classification</a:t>
            </a:r>
            <a:r>
              <a:rPr lang="de-DE" dirty="0"/>
              <a:t>, </a:t>
            </a:r>
            <a:r>
              <a:rPr lang="de-DE" dirty="0" err="1"/>
              <a:t>decision</a:t>
            </a:r>
            <a:r>
              <a:rPr lang="de-DE" dirty="0"/>
              <a:t> </a:t>
            </a:r>
            <a:r>
              <a:rPr lang="de-DE" dirty="0" err="1"/>
              <a:t>making</a:t>
            </a:r>
            <a:endParaRPr lang="de-DE" dirty="0"/>
          </a:p>
          <a:p>
            <a:pPr lvl="1"/>
            <a:r>
              <a:rPr lang="de-DE" dirty="0" err="1"/>
              <a:t>unsupervised</a:t>
            </a:r>
            <a:r>
              <a:rPr lang="de-DE" dirty="0"/>
              <a:t> </a:t>
            </a:r>
            <a:r>
              <a:rPr lang="de-DE" dirty="0" err="1"/>
              <a:t>learning</a:t>
            </a:r>
            <a:endParaRPr lang="de-DE" dirty="0"/>
          </a:p>
          <a:p>
            <a:pPr lvl="1"/>
            <a:r>
              <a:rPr lang="de-DE" dirty="0" err="1"/>
              <a:t>reinforcement</a:t>
            </a:r>
            <a:r>
              <a:rPr lang="de-DE" dirty="0"/>
              <a:t> </a:t>
            </a:r>
            <a:r>
              <a:rPr lang="de-DE" dirty="0" err="1"/>
              <a:t>learning</a:t>
            </a:r>
            <a:endParaRPr lang="de-DE" dirty="0"/>
          </a:p>
          <a:p>
            <a:pPr lvl="1"/>
            <a:r>
              <a:rPr lang="de-DE" dirty="0" err="1"/>
              <a:t>language</a:t>
            </a:r>
            <a:r>
              <a:rPr lang="de-DE" dirty="0"/>
              <a:t> </a:t>
            </a:r>
            <a:r>
              <a:rPr lang="de-DE" dirty="0" err="1"/>
              <a:t>modeling</a:t>
            </a:r>
            <a:endParaRPr lang="de-DE" dirty="0"/>
          </a:p>
          <a:p>
            <a:pPr lvl="1"/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7332F5BE-A884-DD4B-A055-34FB05C225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Conclusion</a:t>
            </a:r>
            <a:r>
              <a:rPr lang="de-DE" dirty="0"/>
              <a:t>: `</a:t>
            </a:r>
            <a:r>
              <a:rPr lang="de-DE" dirty="0" err="1"/>
              <a:t>Graphical</a:t>
            </a:r>
            <a:r>
              <a:rPr lang="de-DE" dirty="0"/>
              <a:t> Models´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25A6CC1-DA24-8C44-88B6-CDE1D907B4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BECD02-1E3F-4E4B-93EF-F431C7D276AE}" type="slidenum">
              <a:rPr lang="en-US" noProof="0" smtClean="0"/>
              <a:pPr/>
              <a:t>63</a:t>
            </a:fld>
            <a:endParaRPr lang="en-US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6CF5218-40B2-054F-8FBE-77E702A3BFF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/>
              <a:t>Steffen Staab, Universität Stuttgart, @ststaab, https://www.ipvs.uni-stuttgart.de/departments/ac/</a:t>
            </a:r>
          </a:p>
        </p:txBody>
      </p:sp>
      <p:sp>
        <p:nvSpPr>
          <p:cNvPr id="6" name="Abgerundetes Rechteck 5">
            <a:extLst>
              <a:ext uri="{FF2B5EF4-FFF2-40B4-BE49-F238E27FC236}">
                <a16:creationId xmlns:a16="http://schemas.microsoft.com/office/drawing/2014/main" id="{F4D98D95-B9E4-2F7B-7DEA-D4D359547873}"/>
              </a:ext>
            </a:extLst>
          </p:cNvPr>
          <p:cNvSpPr/>
          <p:nvPr/>
        </p:nvSpPr>
        <p:spPr>
          <a:xfrm>
            <a:off x="4253023" y="4072270"/>
            <a:ext cx="4639457" cy="1307804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err="1"/>
              <a:t>Probabilistic</a:t>
            </a:r>
            <a:r>
              <a:rPr lang="de-DE" sz="1600" dirty="0"/>
              <a:t> </a:t>
            </a:r>
            <a:r>
              <a:rPr lang="de-DE" sz="1600" dirty="0" err="1"/>
              <a:t>Machine</a:t>
            </a:r>
            <a:r>
              <a:rPr lang="de-DE" sz="1600" dirty="0"/>
              <a:t> Learning – </a:t>
            </a:r>
          </a:p>
          <a:p>
            <a:pPr algn="ctr"/>
            <a:r>
              <a:rPr lang="de-DE" sz="1600" dirty="0" err="1"/>
              <a:t>Lecture</a:t>
            </a:r>
            <a:r>
              <a:rPr lang="de-DE" sz="1600" dirty="0"/>
              <a:t> in </a:t>
            </a:r>
            <a:r>
              <a:rPr lang="de-DE" sz="1600" dirty="0" err="1"/>
              <a:t>winter</a:t>
            </a:r>
            <a:r>
              <a:rPr lang="de-DE" sz="1600" dirty="0"/>
              <a:t> </a:t>
            </a:r>
            <a:r>
              <a:rPr lang="de-DE" sz="1600" dirty="0" err="1"/>
              <a:t>terms</a:t>
            </a:r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2606399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A3600DB9-3EB2-6A7D-A995-CDF204D280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Diagrams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Tim Schneider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8FFF8834-917D-575A-D5B6-24A3916D1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Current</a:t>
            </a:r>
            <a:r>
              <a:rPr lang="de-DE" dirty="0"/>
              <a:t> </a:t>
            </a:r>
            <a:r>
              <a:rPr lang="de-DE" dirty="0" err="1"/>
              <a:t>research</a:t>
            </a:r>
            <a:r>
              <a:rPr lang="de-DE" dirty="0"/>
              <a:t> at </a:t>
            </a:r>
            <a:r>
              <a:rPr lang="de-DE" dirty="0" err="1"/>
              <a:t>Analytic</a:t>
            </a:r>
            <a:r>
              <a:rPr lang="de-DE" dirty="0"/>
              <a:t> Computing:</a:t>
            </a:r>
            <a:br>
              <a:rPr lang="de-DE" dirty="0"/>
            </a:br>
            <a:r>
              <a:rPr lang="de-DE" dirty="0" err="1"/>
              <a:t>Predicting</a:t>
            </a:r>
            <a:r>
              <a:rPr lang="de-DE" dirty="0"/>
              <a:t> </a:t>
            </a:r>
            <a:r>
              <a:rPr lang="de-DE" dirty="0" err="1"/>
              <a:t>functions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Bayesian</a:t>
            </a:r>
            <a:r>
              <a:rPr lang="de-DE" dirty="0"/>
              <a:t> </a:t>
            </a:r>
            <a:r>
              <a:rPr lang="de-DE" dirty="0" err="1"/>
              <a:t>methods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80D74F2-4D58-E217-5822-1E8506BAEEE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BECD02-1E3F-4E4B-93EF-F431C7D276AE}" type="slidenum">
              <a:rPr lang="en-US" noProof="0" smtClean="0"/>
              <a:pPr/>
              <a:t>64</a:t>
            </a:fld>
            <a:endParaRPr lang="en-US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8C1728F-2137-28BA-4EAE-7C65FB3393B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/>
              <a:t>Steffen Staab, Universität Stuttgart, @ststaab, https://www.ipvs.uni-stuttgart.de/departments/ac/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5A03BE9D-E639-017C-3794-AF65C916EE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591" y="1894680"/>
            <a:ext cx="8832257" cy="2188222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6EDCF97E-418C-A4B9-7547-3606DB4CAB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9399" y="4370388"/>
            <a:ext cx="3352800" cy="86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4563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platzhalter 2">
            <a:extLst>
              <a:ext uri="{FF2B5EF4-FFF2-40B4-BE49-F238E27FC236}">
                <a16:creationId xmlns:a16="http://schemas.microsoft.com/office/drawing/2014/main" id="{00BA8E75-ED1C-D840-AB66-E97FDAFFBB48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t="12240" b="12240"/>
          <a:stretch>
            <a:fillRect/>
          </a:stretch>
        </p:blipFill>
        <p:spPr/>
      </p:pic>
      <p:sp>
        <p:nvSpPr>
          <p:cNvPr id="16" name="Textplatzhalter 1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noProof="0" dirty="0"/>
              <a:t>IPVS</a:t>
            </a:r>
          </a:p>
        </p:txBody>
      </p:sp>
      <p:sp>
        <p:nvSpPr>
          <p:cNvPr id="23" name="Textplatzhalter 22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GB" noProof="0" dirty="0" err="1"/>
              <a:t>Universitätsstraße</a:t>
            </a:r>
            <a:r>
              <a:rPr lang="en-GB" noProof="0" dirty="0"/>
              <a:t> 32, 50569 Stuttgart</a:t>
            </a:r>
          </a:p>
        </p:txBody>
      </p:sp>
      <p:sp>
        <p:nvSpPr>
          <p:cNvPr id="18" name="Textplatzhalter 17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GB" noProof="0" dirty="0"/>
              <a:t>Steffen Staab	</a:t>
            </a:r>
          </a:p>
        </p:txBody>
      </p:sp>
      <p:sp>
        <p:nvSpPr>
          <p:cNvPr id="19" name="Textplatzhalter 18"/>
          <p:cNvSpPr>
            <a:spLocks noGrp="1"/>
          </p:cNvSpPr>
          <p:nvPr>
            <p:ph type="body" sz="quarter" idx="16"/>
          </p:nvPr>
        </p:nvSpPr>
        <p:spPr>
          <a:xfrm>
            <a:off x="3832914" y="3000220"/>
            <a:ext cx="1844872" cy="216000"/>
          </a:xfrm>
        </p:spPr>
        <p:txBody>
          <a:bodyPr/>
          <a:lstStyle/>
          <a:p>
            <a:r>
              <a:rPr lang="en-GB" noProof="0" dirty="0"/>
              <a:t>To be defined</a:t>
            </a:r>
          </a:p>
        </p:txBody>
      </p:sp>
      <p:sp>
        <p:nvSpPr>
          <p:cNvPr id="20" name="Textplatzhalter 19"/>
          <p:cNvSpPr>
            <a:spLocks noGrp="1"/>
          </p:cNvSpPr>
          <p:nvPr>
            <p:ph type="body" sz="quarter" idx="17"/>
          </p:nvPr>
        </p:nvSpPr>
        <p:spPr>
          <a:xfrm>
            <a:off x="2556000" y="3249157"/>
            <a:ext cx="3476938" cy="231135"/>
          </a:xfrm>
        </p:spPr>
        <p:txBody>
          <a:bodyPr/>
          <a:lstStyle/>
          <a:p>
            <a:r>
              <a:rPr lang="en-GB" noProof="0" dirty="0" err="1"/>
              <a:t>ipvs.uni-stuttgart.de</a:t>
            </a:r>
            <a:r>
              <a:rPr lang="en-GB" noProof="0" dirty="0"/>
              <a:t>/departments/ac/</a:t>
            </a:r>
          </a:p>
        </p:txBody>
      </p:sp>
      <p:sp>
        <p:nvSpPr>
          <p:cNvPr id="21" name="Textplatzhalter 20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GB" noProof="0" dirty="0"/>
              <a:t>Analytic Computing, IPVS</a:t>
            </a:r>
          </a:p>
        </p:txBody>
      </p:sp>
      <p:sp>
        <p:nvSpPr>
          <p:cNvPr id="22" name="Textplatzhalter 21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GB" noProof="0" dirty="0" err="1"/>
              <a:t>Steffen.staab@ipvs.uni-stuttgart.de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7391940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1C9BC3C0-C1E7-434A-98ED-DFD30D08DD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73774" y="947363"/>
            <a:ext cx="2247900" cy="317500"/>
          </a:xfrm>
          <a:prstGeom prst="rect">
            <a:avLst/>
          </a:prstGeom>
        </p:spPr>
      </p:pic>
      <p:sp>
        <p:nvSpPr>
          <p:cNvPr id="6" name="Titel 5">
            <a:extLst>
              <a:ext uri="{FF2B5EF4-FFF2-40B4-BE49-F238E27FC236}">
                <a16:creationId xmlns:a16="http://schemas.microsoft.com/office/drawing/2014/main" id="{B6EDF1DE-D09B-0A4F-AF36-432D39DDF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Notation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F9E5D29-8425-AC41-B858-5B7A1C7CE6A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7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FF6DC84-37FC-B34D-9ACF-299677369B2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Steffen Staab, Universität Stuttgart, @ststaab, </a:t>
            </a:r>
            <a:r>
              <a:rPr lang="de-DE">
                <a:hlinkClick r:id="rId3"/>
              </a:rPr>
              <a:t>https://www.ipvs.uni-stuttgart.de/departments/ac/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61257115-2E9E-8545-AE55-79EA81EF4199}"/>
                  </a:ext>
                </a:extLst>
              </p:cNvPr>
              <p:cNvSpPr txBox="1"/>
              <p:nvPr/>
            </p:nvSpPr>
            <p:spPr>
              <a:xfrm>
                <a:off x="555914" y="862445"/>
                <a:ext cx="7912677" cy="501355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179388" indent="-179388">
                  <a:lnSpc>
                    <a:spcPct val="120000"/>
                  </a:lnSpc>
                  <a:spcBef>
                    <a:spcPts val="750"/>
                  </a:spcBef>
                  <a:buClr>
                    <a:schemeClr val="accent1"/>
                  </a:buClr>
                  <a:buFont typeface="Arial" panose="020B0604020202020204" pitchFamily="34" charset="0"/>
                  <a:buChar char="•"/>
                </a:pPr>
                <a:r>
                  <a:rPr lang="de-DE" sz="2000" dirty="0"/>
                  <a:t> 				</a:t>
                </a:r>
                <a:r>
                  <a:rPr lang="de-DE" sz="2000" dirty="0" err="1"/>
                  <a:t>denotes</a:t>
                </a:r>
                <a:r>
                  <a:rPr lang="de-DE" sz="2000" dirty="0"/>
                  <a:t> a </a:t>
                </a:r>
                <a:r>
                  <a:rPr lang="de-DE" sz="2000" dirty="0" err="1"/>
                  <a:t>specific</a:t>
                </a:r>
                <a:r>
                  <a:rPr lang="de-DE" sz="2000" dirty="0"/>
                  <a:t> </a:t>
                </a:r>
                <a:r>
                  <a:rPr lang="de-DE" sz="2000" dirty="0" err="1"/>
                  <a:t>probability</a:t>
                </a:r>
                <a:r>
                  <a:rPr lang="de-DE" sz="2000" dirty="0"/>
                  <a:t> </a:t>
                </a:r>
                <a:r>
                  <a:rPr lang="de-DE" sz="2000" dirty="0" err="1"/>
                  <a:t>of</a:t>
                </a:r>
                <a:r>
                  <a:rPr lang="de-DE" sz="2000" dirty="0"/>
                  <a:t> an </a:t>
                </a:r>
                <a:r>
                  <a:rPr lang="de-DE" sz="2000" dirty="0" err="1"/>
                  <a:t>event</a:t>
                </a:r>
                <a:endParaRPr lang="de-DE" sz="2000" dirty="0"/>
              </a:p>
              <a:p>
                <a:pPr marL="179388" indent="-179388">
                  <a:lnSpc>
                    <a:spcPct val="120000"/>
                  </a:lnSpc>
                  <a:spcBef>
                    <a:spcPts val="750"/>
                  </a:spcBef>
                  <a:buClr>
                    <a:schemeClr val="accent1"/>
                  </a:buClr>
                  <a:buFont typeface="Arial" panose="020B0604020202020204" pitchFamily="34" charset="0"/>
                  <a:buChar char="•"/>
                </a:pPr>
                <a:r>
                  <a:rPr lang="de-DE" sz="2000" dirty="0"/>
                  <a:t> 	     </a:t>
                </a:r>
                <a:r>
                  <a:rPr lang="de-DE" sz="2000" dirty="0" err="1"/>
                  <a:t>denotes</a:t>
                </a:r>
                <a:r>
                  <a:rPr lang="de-DE" sz="2000" dirty="0"/>
                  <a:t> </a:t>
                </a:r>
                <a:r>
                  <a:rPr lang="de-DE" sz="2000" dirty="0" err="1"/>
                  <a:t>the</a:t>
                </a:r>
                <a:r>
                  <a:rPr lang="de-DE" sz="2000" dirty="0"/>
                  <a:t> </a:t>
                </a:r>
                <a:r>
                  <a:rPr lang="de-DE" sz="2000" dirty="0" err="1"/>
                  <a:t>probability</a:t>
                </a:r>
                <a:r>
                  <a:rPr lang="de-DE" sz="2000" dirty="0"/>
                  <a:t> </a:t>
                </a:r>
                <a:r>
                  <a:rPr lang="de-DE" sz="2000" dirty="0" err="1"/>
                  <a:t>distribution</a:t>
                </a:r>
                <a:r>
                  <a:rPr lang="de-DE" sz="2000" dirty="0"/>
                  <a:t> (</a:t>
                </a:r>
                <a:r>
                  <a:rPr lang="de-DE" sz="2000" dirty="0" err="1"/>
                  <a:t>function</a:t>
                </a:r>
                <a:r>
                  <a:rPr lang="de-DE" sz="2000" dirty="0"/>
                  <a:t> </a:t>
                </a:r>
                <a:r>
                  <a:rPr lang="de-DE" sz="2000" dirty="0" err="1"/>
                  <a:t>over</a:t>
                </a:r>
                <a:r>
                  <a:rPr lang="de-DE" sz="200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de-DE" sz="2000" dirty="0"/>
                  <a:t>)</a:t>
                </a:r>
              </a:p>
              <a:p>
                <a:pPr marL="536004" lvl="1" indent="-179388">
                  <a:lnSpc>
                    <a:spcPct val="120000"/>
                  </a:lnSpc>
                  <a:spcBef>
                    <a:spcPts val="750"/>
                  </a:spcBef>
                  <a:buClr>
                    <a:schemeClr val="accent1"/>
                  </a:buClr>
                  <a:buFont typeface="Arial" panose="020B0604020202020204" pitchFamily="34" charset="0"/>
                  <a:buChar char="•"/>
                </a:pPr>
                <a:r>
                  <a:rPr lang="de-DE" sz="2000" dirty="0" err="1"/>
                  <a:t>For</a:t>
                </a:r>
                <a:r>
                  <a:rPr lang="de-DE" sz="2000" dirty="0"/>
                  <a:t> </a:t>
                </a:r>
                <a:r>
                  <a:rPr lang="de-DE" sz="2000" dirty="0" err="1"/>
                  <a:t>the</a:t>
                </a:r>
                <a:r>
                  <a:rPr lang="de-DE" sz="2000" dirty="0"/>
                  <a:t> </a:t>
                </a:r>
                <a:r>
                  <a:rPr lang="de-DE" sz="2000" dirty="0" err="1"/>
                  <a:t>dice</a:t>
                </a:r>
                <a:r>
                  <a:rPr lang="de-DE" sz="2000" dirty="0"/>
                  <a:t> </a:t>
                </a:r>
                <a:r>
                  <a:rPr lang="de-DE" sz="2000" dirty="0" err="1"/>
                  <a:t>example</a:t>
                </a:r>
                <a:r>
                  <a:rPr lang="de-DE" sz="2000" dirty="0"/>
                  <a:t>, 	     </a:t>
                </a:r>
                <a:r>
                  <a:rPr lang="de-DE" sz="2000" dirty="0" err="1"/>
                  <a:t>describes</a:t>
                </a:r>
                <a:r>
                  <a:rPr lang="de-DE" sz="2000" dirty="0"/>
                  <a:t> </a:t>
                </a:r>
                <a:r>
                  <a:rPr lang="de-DE" sz="2000" dirty="0" err="1"/>
                  <a:t>the</a:t>
                </a:r>
                <a:r>
                  <a:rPr lang="de-DE" sz="2000" dirty="0"/>
                  <a:t> </a:t>
                </a:r>
                <a:r>
                  <a:rPr lang="de-DE" sz="2000" dirty="0" err="1"/>
                  <a:t>distribution</a:t>
                </a:r>
                <a:r>
                  <a:rPr lang="de-DE" sz="2000" dirty="0"/>
                  <a:t> </a:t>
                </a:r>
                <a:r>
                  <a:rPr lang="de-DE" sz="2000" dirty="0" err="1"/>
                  <a:t>over</a:t>
                </a:r>
                <a:r>
                  <a:rPr lang="de-DE" sz="2000" dirty="0"/>
                  <a:t> </a:t>
                </a:r>
                <a:r>
                  <a:rPr lang="de-DE" sz="2000" dirty="0" err="1"/>
                  <a:t>the</a:t>
                </a:r>
                <a:r>
                  <a:rPr lang="de-DE" sz="2000" dirty="0"/>
                  <a:t> 6 </a:t>
                </a:r>
                <a:r>
                  <a:rPr lang="de-DE" sz="2000" dirty="0" err="1"/>
                  <a:t>possible</a:t>
                </a:r>
                <a:r>
                  <a:rPr lang="de-DE" sz="2000" dirty="0"/>
                  <a:t> </a:t>
                </a:r>
                <a:r>
                  <a:rPr lang="de-DE" sz="2000" dirty="0" err="1"/>
                  <a:t>atomic</a:t>
                </a:r>
                <a:r>
                  <a:rPr lang="de-DE" sz="2000" dirty="0"/>
                  <a:t> </a:t>
                </a:r>
                <a:r>
                  <a:rPr lang="de-DE" sz="2000" dirty="0" err="1"/>
                  <a:t>events</a:t>
                </a:r>
                <a:endParaRPr lang="de-DE" sz="2000" dirty="0"/>
              </a:p>
              <a:p>
                <a:pPr marL="179388" indent="-179388">
                  <a:lnSpc>
                    <a:spcPct val="120000"/>
                  </a:lnSpc>
                  <a:spcBef>
                    <a:spcPts val="750"/>
                  </a:spcBef>
                  <a:buClr>
                    <a:schemeClr val="accent1"/>
                  </a:buClr>
                  <a:buFont typeface="Arial" panose="020B0604020202020204" pitchFamily="34" charset="0"/>
                  <a:buChar char="•"/>
                </a:pPr>
                <a:r>
                  <a:rPr lang="de-DE" sz="2000" dirty="0"/>
                  <a:t>Implementation </a:t>
                </a:r>
                <a:r>
                  <a:rPr lang="de-DE" sz="2000" dirty="0" err="1"/>
                  <a:t>over</a:t>
                </a:r>
                <a:r>
                  <a:rPr lang="de-DE" sz="2000" dirty="0"/>
                  <a:t> </a:t>
                </a:r>
                <a:r>
                  <a:rPr lang="de-DE" sz="2000" dirty="0" err="1"/>
                  <a:t>discrete</a:t>
                </a:r>
                <a:r>
                  <a:rPr lang="de-DE" sz="2000" dirty="0"/>
                  <a:t> </a:t>
                </a:r>
                <a:r>
                  <a:rPr lang="de-DE" sz="2000" dirty="0" err="1"/>
                  <a:t>random</a:t>
                </a:r>
                <a:r>
                  <a:rPr lang="de-DE" sz="2000" dirty="0"/>
                  <a:t> variables</a:t>
                </a:r>
                <a:br>
                  <a:rPr lang="de-DE" sz="2000" dirty="0"/>
                </a:br>
                <a:r>
                  <a:rPr lang="de-DE" sz="2000" dirty="0" err="1"/>
                  <a:t>as</a:t>
                </a:r>
                <a:r>
                  <a:rPr lang="de-DE" sz="2000" dirty="0"/>
                  <a:t> </a:t>
                </a:r>
                <a:r>
                  <a:rPr lang="de-DE" sz="2000" dirty="0" err="1"/>
                  <a:t>array</a:t>
                </a:r>
                <a:r>
                  <a:rPr lang="de-DE" sz="2000" dirty="0"/>
                  <a:t>:</a:t>
                </a:r>
              </a:p>
              <a:p>
                <a:pPr marL="179388" indent="-179388">
                  <a:lnSpc>
                    <a:spcPct val="120000"/>
                  </a:lnSpc>
                  <a:spcBef>
                    <a:spcPts val="750"/>
                  </a:spcBef>
                  <a:buClr>
                    <a:schemeClr val="accent1"/>
                  </a:buClr>
                  <a:buFont typeface="Arial" panose="020B0604020202020204" pitchFamily="34" charset="0"/>
                  <a:buChar char="•"/>
                </a:pPr>
                <a:r>
                  <a:rPr lang="de-DE" sz="2000" dirty="0"/>
                  <a:t>Non-</a:t>
                </a:r>
                <a:r>
                  <a:rPr lang="de-DE" sz="2000" dirty="0" err="1"/>
                  <a:t>atomic</a:t>
                </a:r>
                <a:r>
                  <a:rPr lang="de-DE" sz="2000" dirty="0"/>
                  <a:t> </a:t>
                </a:r>
                <a:r>
                  <a:rPr lang="de-DE" sz="2000" dirty="0" err="1"/>
                  <a:t>events</a:t>
                </a:r>
                <a:r>
                  <a:rPr lang="de-DE" sz="2000" dirty="0"/>
                  <a:t>				</a:t>
                </a:r>
                <a:br>
                  <a:rPr lang="de-DE" sz="2000" dirty="0"/>
                </a:br>
                <a:r>
                  <a:rPr lang="de-DE" sz="2000" dirty="0" err="1"/>
                  <a:t>have</a:t>
                </a:r>
                <a:r>
                  <a:rPr lang="de-DE" sz="2000" dirty="0"/>
                  <a:t> </a:t>
                </a:r>
                <a:r>
                  <a:rPr lang="de-DE" sz="2000" dirty="0" err="1"/>
                  <a:t>probability</a:t>
                </a:r>
                <a:br>
                  <a:rPr lang="de-DE" sz="2000" dirty="0"/>
                </a:br>
                <a:r>
                  <a:rPr lang="de-DE" sz="2000" dirty="0" err="1"/>
                  <a:t>or</a:t>
                </a:r>
                <a:r>
                  <a:rPr lang="de-DE" sz="2000" dirty="0"/>
                  <a:t> </a:t>
                </a:r>
                <a:r>
                  <a:rPr lang="de-DE" sz="2000" dirty="0" err="1"/>
                  <a:t>shorthand</a:t>
                </a:r>
                <a:r>
                  <a:rPr lang="de-DE" sz="2000" dirty="0"/>
                  <a:t> </a:t>
                </a:r>
              </a:p>
              <a:p>
                <a:pPr marL="179388" indent="-179388">
                  <a:lnSpc>
                    <a:spcPct val="120000"/>
                  </a:lnSpc>
                  <a:spcBef>
                    <a:spcPts val="750"/>
                  </a:spcBef>
                  <a:buClr>
                    <a:schemeClr val="accent1"/>
                  </a:buClr>
                  <a:buFont typeface="Arial" panose="020B0604020202020204" pitchFamily="34" charset="0"/>
                  <a:buChar char="•"/>
                </a:pPr>
                <a:r>
                  <a:rPr lang="de-DE" sz="2000" dirty="0" err="1"/>
                  <a:t>We</a:t>
                </a:r>
                <a:r>
                  <a:rPr lang="de-DE" sz="2000" dirty="0"/>
                  <a:t> also </a:t>
                </a:r>
                <a:r>
                  <a:rPr lang="de-DE" sz="2000" dirty="0" err="1"/>
                  <a:t>write</a:t>
                </a:r>
                <a:r>
                  <a:rPr lang="de-DE" sz="2000" dirty="0"/>
                  <a:t> </a:t>
                </a:r>
                <a:br>
                  <a:rPr lang="de-DE" sz="2000" dirty="0"/>
                </a:br>
                <a:r>
                  <a:rPr lang="de-DE" sz="2000" dirty="0"/>
                  <a:t>   </a:t>
                </a:r>
              </a:p>
              <a:p>
                <a:pPr marL="179388" indent="-179388">
                  <a:lnSpc>
                    <a:spcPct val="120000"/>
                  </a:lnSpc>
                  <a:spcBef>
                    <a:spcPts val="750"/>
                  </a:spcBef>
                  <a:buClr>
                    <a:schemeClr val="accent1"/>
                  </a:buClr>
                  <a:buFont typeface="Arial" panose="020B0604020202020204" pitchFamily="34" charset="0"/>
                  <a:buChar char="•"/>
                </a:pPr>
                <a:endParaRPr lang="de-DE" sz="2000" dirty="0"/>
              </a:p>
            </p:txBody>
          </p:sp>
        </mc:Choice>
        <mc:Fallback xmlns="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61257115-2E9E-8545-AE55-79EA81EF41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914" y="862445"/>
                <a:ext cx="7912677" cy="5013552"/>
              </a:xfrm>
              <a:prstGeom prst="rect">
                <a:avLst/>
              </a:prstGeom>
              <a:blipFill>
                <a:blip r:embed="rId4"/>
                <a:stretch>
                  <a:fillRect l="-1763" t="-75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Grafik 9">
            <a:extLst>
              <a:ext uri="{FF2B5EF4-FFF2-40B4-BE49-F238E27FC236}">
                <a16:creationId xmlns:a16="http://schemas.microsoft.com/office/drawing/2014/main" id="{752E1DD4-F816-F64C-8C7E-4B353DD468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0453" y="1360172"/>
            <a:ext cx="711200" cy="317500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BFBDDC53-3DBA-CB4F-96BE-912B9A6EA5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20580" y="1834690"/>
            <a:ext cx="711200" cy="317500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BAF11887-7FA4-B148-B0E3-EE89ED0F91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79310" y="2761448"/>
            <a:ext cx="1669735" cy="566175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1025BC4A-1BBC-D649-956B-8FD4A3E3621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82768" y="3498850"/>
            <a:ext cx="2222500" cy="317500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8A66CC79-4711-E941-8157-1C64BF9A1D2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17280" y="3900828"/>
            <a:ext cx="2006600" cy="317500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9E628349-824C-4C44-B142-2F9B7BADBE1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28718" y="4250472"/>
            <a:ext cx="1130300" cy="317500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FC58A8E0-C834-134D-BD18-5F1F77BF79A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59602" y="4691962"/>
            <a:ext cx="4305300" cy="35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175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Inhaltsplatzhalter 1">
                <a:extLst>
                  <a:ext uri="{FF2B5EF4-FFF2-40B4-BE49-F238E27FC236}">
                    <a16:creationId xmlns:a16="http://schemas.microsoft.com/office/drawing/2014/main" id="{21CDCFD5-FDCD-4849-A88A-03938796E37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DE" dirty="0"/>
                  <a:t>Assume </a:t>
                </a:r>
                <a:r>
                  <a:rPr lang="de-DE" dirty="0" err="1"/>
                  <a:t>we</a:t>
                </a:r>
                <a:r>
                  <a:rPr lang="de-DE" dirty="0"/>
                  <a:t> </a:t>
                </a:r>
                <a:r>
                  <a:rPr lang="de-DE" dirty="0" err="1"/>
                  <a:t>have</a:t>
                </a:r>
                <a:r>
                  <a:rPr lang="de-DE" dirty="0"/>
                  <a:t> </a:t>
                </a:r>
                <a:r>
                  <a:rPr lang="de-DE" dirty="0" err="1"/>
                  <a:t>two</a:t>
                </a:r>
                <a:r>
                  <a:rPr lang="de-DE" dirty="0"/>
                  <a:t> </a:t>
                </a:r>
                <a:r>
                  <a:rPr lang="de-DE" dirty="0" err="1"/>
                  <a:t>random</a:t>
                </a:r>
                <a:r>
                  <a:rPr lang="de-DE" dirty="0"/>
                  <a:t> variables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lang="de-DE" dirty="0"/>
              </a:p>
              <a:p>
                <a:r>
                  <a:rPr lang="de-DE" dirty="0" err="1"/>
                  <a:t>Implemented</a:t>
                </a:r>
                <a:r>
                  <a:rPr lang="de-DE" dirty="0"/>
                  <a:t> </a:t>
                </a:r>
                <a:r>
                  <a:rPr lang="de-DE" dirty="0" err="1"/>
                  <a:t>as</a:t>
                </a:r>
                <a:r>
                  <a:rPr lang="de-DE" dirty="0"/>
                  <a:t> a </a:t>
                </a:r>
                <a:r>
                  <a:rPr lang="de-DE" dirty="0" err="1"/>
                  <a:t>matrix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br>
                  <a:rPr lang="de-DE" dirty="0"/>
                </a:br>
                <a:r>
                  <a:rPr lang="de-DE" dirty="0" err="1"/>
                  <a:t>probability</a:t>
                </a:r>
                <a:r>
                  <a:rPr lang="de-DE" dirty="0"/>
                  <a:t> </a:t>
                </a:r>
                <a:r>
                  <a:rPr lang="de-DE" dirty="0" err="1"/>
                  <a:t>values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endParaRPr lang="de-DE" dirty="0"/>
              </a:p>
              <a:p>
                <a:endParaRPr lang="de-DE" dirty="0"/>
              </a:p>
              <a:p>
                <a:endParaRPr lang="de-DE" dirty="0"/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2" name="Inhaltsplatzhalter 1">
                <a:extLst>
                  <a:ext uri="{FF2B5EF4-FFF2-40B4-BE49-F238E27FC236}">
                    <a16:creationId xmlns:a16="http://schemas.microsoft.com/office/drawing/2014/main" id="{21CDCFD5-FDCD-4849-A88A-03938796E37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000" t="-121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el 2">
            <a:extLst>
              <a:ext uri="{FF2B5EF4-FFF2-40B4-BE49-F238E27FC236}">
                <a16:creationId xmlns:a16="http://schemas.microsoft.com/office/drawing/2014/main" id="{94BD6E56-BC7A-E246-94C5-70625F21B8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Joint </a:t>
            </a:r>
            <a:r>
              <a:rPr lang="de-DE" dirty="0" err="1"/>
              <a:t>distributions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F79FFB1-F775-2C43-957E-0F23043345A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6FF9E5C-6635-B34C-AAD0-B82EFCB7B52C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1E900F7-425E-1D46-B5C4-5280ABEFC9F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/>
              <a:t>Steffen Staab, Universität Stuttgart, @ststaab, https://www.ipvs.uni-stuttgart.de/departments/ac/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345B918F-2A08-114E-A7F1-FFE3405AA1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1200" y="1533813"/>
            <a:ext cx="3352800" cy="250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6046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hteck 13">
            <a:extLst>
              <a:ext uri="{FF2B5EF4-FFF2-40B4-BE49-F238E27FC236}">
                <a16:creationId xmlns:a16="http://schemas.microsoft.com/office/drawing/2014/main" id="{5B1CB469-E11A-B14B-9BF0-9C995255912C}"/>
              </a:ext>
            </a:extLst>
          </p:cNvPr>
          <p:cNvSpPr/>
          <p:nvPr/>
        </p:nvSpPr>
        <p:spPr>
          <a:xfrm>
            <a:off x="4675910" y="3197687"/>
            <a:ext cx="208973" cy="202409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Inhaltsplatzhalter 1">
                <a:extLst>
                  <a:ext uri="{FF2B5EF4-FFF2-40B4-BE49-F238E27FC236}">
                    <a16:creationId xmlns:a16="http://schemas.microsoft.com/office/drawing/2014/main" id="{21CDCFD5-FDCD-4849-A88A-03938796E37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DE" dirty="0"/>
                  <a:t>Assume </a:t>
                </a:r>
                <a:r>
                  <a:rPr lang="de-DE" dirty="0" err="1"/>
                  <a:t>we</a:t>
                </a:r>
                <a:r>
                  <a:rPr lang="de-DE" dirty="0"/>
                  <a:t> </a:t>
                </a:r>
                <a:r>
                  <a:rPr lang="de-DE" dirty="0" err="1"/>
                  <a:t>have</a:t>
                </a:r>
                <a:r>
                  <a:rPr lang="de-DE" dirty="0"/>
                  <a:t> </a:t>
                </a:r>
                <a:r>
                  <a:rPr lang="de-DE" dirty="0" err="1"/>
                  <a:t>two</a:t>
                </a:r>
                <a:r>
                  <a:rPr lang="de-DE" dirty="0"/>
                  <a:t> </a:t>
                </a:r>
                <a:r>
                  <a:rPr lang="de-DE" dirty="0" err="1"/>
                  <a:t>random</a:t>
                </a:r>
                <a:r>
                  <a:rPr lang="de-DE" dirty="0"/>
                  <a:t> variables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lang="de-DE" dirty="0"/>
              </a:p>
              <a:p>
                <a:endParaRPr lang="de-DE" dirty="0"/>
              </a:p>
              <a:p>
                <a:r>
                  <a:rPr lang="de-DE" dirty="0" err="1"/>
                  <a:t>Definitions</a:t>
                </a:r>
                <a:r>
                  <a:rPr lang="de-DE" dirty="0"/>
                  <a:t>:</a:t>
                </a:r>
              </a:p>
              <a:p>
                <a:pPr lvl="1"/>
                <a:r>
                  <a:rPr lang="de-DE" dirty="0"/>
                  <a:t>Joint </a:t>
                </a:r>
                <a:r>
                  <a:rPr lang="de-DE" dirty="0" err="1"/>
                  <a:t>distribution</a:t>
                </a:r>
                <a:r>
                  <a:rPr lang="de-DE" dirty="0"/>
                  <a:t>: </a:t>
                </a:r>
              </a:p>
              <a:p>
                <a:pPr lvl="1"/>
                <a:r>
                  <a:rPr lang="de-DE" dirty="0"/>
                  <a:t>Marginal </a:t>
                </a:r>
                <a:r>
                  <a:rPr lang="de-DE" dirty="0" err="1"/>
                  <a:t>distribution</a:t>
                </a:r>
                <a:r>
                  <a:rPr lang="de-DE" dirty="0"/>
                  <a:t>:</a:t>
                </a:r>
              </a:p>
            </p:txBody>
          </p:sp>
        </mc:Choice>
        <mc:Fallback xmlns="">
          <p:sp>
            <p:nvSpPr>
              <p:cNvPr id="2" name="Inhaltsplatzhalter 1">
                <a:extLst>
                  <a:ext uri="{FF2B5EF4-FFF2-40B4-BE49-F238E27FC236}">
                    <a16:creationId xmlns:a16="http://schemas.microsoft.com/office/drawing/2014/main" id="{21CDCFD5-FDCD-4849-A88A-03938796E37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000" t="-121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el 2">
            <a:extLst>
              <a:ext uri="{FF2B5EF4-FFF2-40B4-BE49-F238E27FC236}">
                <a16:creationId xmlns:a16="http://schemas.microsoft.com/office/drawing/2014/main" id="{94BD6E56-BC7A-E246-94C5-70625F21B8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Joint </a:t>
            </a:r>
            <a:r>
              <a:rPr lang="de-DE" dirty="0" err="1"/>
              <a:t>distributions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discrete</a:t>
            </a:r>
            <a:r>
              <a:rPr lang="de-DE" dirty="0"/>
              <a:t> </a:t>
            </a:r>
            <a:r>
              <a:rPr lang="de-DE" dirty="0" err="1"/>
              <a:t>random</a:t>
            </a:r>
            <a:r>
              <a:rPr lang="de-DE" dirty="0"/>
              <a:t> variable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F79FFB1-F775-2C43-957E-0F23043345A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6FF9E5C-6635-B34C-AAD0-B82EFCB7B52C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1E900F7-425E-1D46-B5C4-5280ABEFC9F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/>
              <a:t>Steffen Staab, Universität Stuttgart, @ststaab, https://www.ipvs.uni-stuttgart.de/departments/ac/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345B918F-2A08-114E-A7F1-FFE3405AA1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1200" y="1533813"/>
            <a:ext cx="3352800" cy="250190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696C6F50-157C-1D49-A264-8E3D2564D7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3527" y="3084945"/>
            <a:ext cx="2721264" cy="320658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80E2D0BE-EC17-8A48-A278-AF287BAC35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83527" y="2698750"/>
            <a:ext cx="1079500" cy="317500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BCF4DEE8-9F1C-E747-B583-D7E00F95D8B2}"/>
              </a:ext>
            </a:extLst>
          </p:cNvPr>
          <p:cNvSpPr/>
          <p:nvPr/>
        </p:nvSpPr>
        <p:spPr>
          <a:xfrm rot="16200000">
            <a:off x="7300914" y="1549545"/>
            <a:ext cx="452005" cy="2460045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487266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8" grpId="0" animBg="1"/>
    </p:bldLst>
  </p:timing>
</p:sld>
</file>

<file path=ppt/theme/theme1.xml><?xml version="1.0" encoding="utf-8"?>
<a:theme xmlns:a="http://schemas.openxmlformats.org/drawingml/2006/main" name="Uni_Stuttgart">
  <a:themeElements>
    <a:clrScheme name="UNI COLOUR">
      <a:dk1>
        <a:srgbClr val="3E444C"/>
      </a:dk1>
      <a:lt1>
        <a:sysClr val="window" lastClr="FFFFFF"/>
      </a:lt1>
      <a:dk2>
        <a:srgbClr val="000000"/>
      </a:dk2>
      <a:lt2>
        <a:srgbClr val="9F9998"/>
      </a:lt2>
      <a:accent1>
        <a:srgbClr val="00BEFF"/>
      </a:accent1>
      <a:accent2>
        <a:srgbClr val="00519E"/>
      </a:accent2>
      <a:accent3>
        <a:srgbClr val="3E444C"/>
      </a:accent3>
      <a:accent4>
        <a:srgbClr val="7DC6EA"/>
      </a:accent4>
      <a:accent5>
        <a:srgbClr val="9F9998"/>
      </a:accent5>
      <a:accent6>
        <a:srgbClr val="FFD500"/>
      </a:accent6>
      <a:hlink>
        <a:srgbClr val="00BEFF"/>
      </a:hlink>
      <a:folHlink>
        <a:srgbClr val="3E444C"/>
      </a:folHlink>
    </a:clrScheme>
    <a:fontScheme name="Universitaet_Stuttgart_Fon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sz="1600"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marL="179388" indent="-179388">
          <a:lnSpc>
            <a:spcPct val="120000"/>
          </a:lnSpc>
          <a:spcBef>
            <a:spcPts val="750"/>
          </a:spcBef>
          <a:buClr>
            <a:schemeClr val="accent1"/>
          </a:buClr>
          <a:buFont typeface="Arial" panose="020B0604020202020204" pitchFamily="34" charset="0"/>
          <a:buChar char="•"/>
          <a:defRPr sz="16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Uni Master D_16zu10 Institute.potx" id="{0EFB6397-019E-436B-9476-4C008D05D295}" vid="{A94A177C-4CEF-4D8D-A0D7-DEC6C78438EB}"/>
    </a:ext>
  </a:extLst>
</a:theme>
</file>

<file path=ppt/theme/theme2.xml><?xml version="1.0" encoding="utf-8"?>
<a:theme xmlns:a="http://schemas.openxmlformats.org/drawingml/2006/main" name="Office Theme">
  <a:themeElements>
    <a:clrScheme name="Universität Stuttgart Version 2">
      <a:dk1>
        <a:srgbClr val="323232"/>
      </a:dk1>
      <a:lt1>
        <a:sysClr val="window" lastClr="FFFFFF"/>
      </a:lt1>
      <a:dk2>
        <a:srgbClr val="000000"/>
      </a:dk2>
      <a:lt2>
        <a:srgbClr val="9F9998"/>
      </a:lt2>
      <a:accent1>
        <a:srgbClr val="00BEFF"/>
      </a:accent1>
      <a:accent2>
        <a:srgbClr val="004191"/>
      </a:accent2>
      <a:accent3>
        <a:srgbClr val="323232"/>
      </a:accent3>
      <a:accent4>
        <a:srgbClr val="7DC6EA"/>
      </a:accent4>
      <a:accent5>
        <a:srgbClr val="9F9998"/>
      </a:accent5>
      <a:accent6>
        <a:srgbClr val="FFD500"/>
      </a:accent6>
      <a:hlink>
        <a:srgbClr val="00BEFF"/>
      </a:hlink>
      <a:folHlink>
        <a:srgbClr val="524D4D"/>
      </a:folHlink>
    </a:clrScheme>
    <a:fontScheme name="Universität Stuttgar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Universität Stuttgart Version 2">
      <a:dk1>
        <a:srgbClr val="323232"/>
      </a:dk1>
      <a:lt1>
        <a:sysClr val="window" lastClr="FFFFFF"/>
      </a:lt1>
      <a:dk2>
        <a:srgbClr val="000000"/>
      </a:dk2>
      <a:lt2>
        <a:srgbClr val="9F9998"/>
      </a:lt2>
      <a:accent1>
        <a:srgbClr val="00BEFF"/>
      </a:accent1>
      <a:accent2>
        <a:srgbClr val="004191"/>
      </a:accent2>
      <a:accent3>
        <a:srgbClr val="323232"/>
      </a:accent3>
      <a:accent4>
        <a:srgbClr val="7DC6EA"/>
      </a:accent4>
      <a:accent5>
        <a:srgbClr val="9F9998"/>
      </a:accent5>
      <a:accent6>
        <a:srgbClr val="FFD500"/>
      </a:accent6>
      <a:hlink>
        <a:srgbClr val="00BEFF"/>
      </a:hlink>
      <a:folHlink>
        <a:srgbClr val="524D4D"/>
      </a:folHlink>
    </a:clrScheme>
    <a:fontScheme name="Universität Stuttgar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Uni_Stuttgart</Template>
  <TotalTime>0</TotalTime>
  <Words>7572</Words>
  <Application>Microsoft Macintosh PowerPoint</Application>
  <PresentationFormat>On-screen Show (16:10)</PresentationFormat>
  <Paragraphs>1701</Paragraphs>
  <Slides>65</Slides>
  <Notes>18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73" baseType="lpstr">
      <vt:lpstr>Arial</vt:lpstr>
      <vt:lpstr>Calibri</vt:lpstr>
      <vt:lpstr>Cambria Math</vt:lpstr>
      <vt:lpstr>Symbol</vt:lpstr>
      <vt:lpstr>Times New Roman</vt:lpstr>
      <vt:lpstr>Wingdings</vt:lpstr>
      <vt:lpstr>Uni_Stuttgart</vt:lpstr>
      <vt:lpstr>Equation</vt:lpstr>
      <vt:lpstr>PowerPoint Presentation</vt:lpstr>
      <vt:lpstr>Intermezzo: Discrete Probabilistic Reasoning </vt:lpstr>
      <vt:lpstr>Inference</vt:lpstr>
      <vt:lpstr>Sources of uncertainty</vt:lpstr>
      <vt:lpstr>Probabilities and Random Variables  </vt:lpstr>
      <vt:lpstr>Atomic and non-atomic events</vt:lpstr>
      <vt:lpstr>Notation</vt:lpstr>
      <vt:lpstr>Joint distributions</vt:lpstr>
      <vt:lpstr>Joint distributions of two discrete random variable</vt:lpstr>
      <vt:lpstr>Joint distributions</vt:lpstr>
      <vt:lpstr>Joint distributions</vt:lpstr>
      <vt:lpstr>Visualizing specific conditional events</vt:lpstr>
      <vt:lpstr>Reason for Bayes’ Theorem</vt:lpstr>
      <vt:lpstr>Can I infer something about the second,  by knowing about the first?</vt:lpstr>
      <vt:lpstr>Bayes‘ Theorem</vt:lpstr>
      <vt:lpstr>Probability theory for dealing with uncertainty</vt:lpstr>
      <vt:lpstr>Fair or manipulated?</vt:lpstr>
      <vt:lpstr>D=HHTHT</vt:lpstr>
      <vt:lpstr>D=HHTHT</vt:lpstr>
      <vt:lpstr>D=HHHHH</vt:lpstr>
      <vt:lpstr>D=HHHHH</vt:lpstr>
      <vt:lpstr>D=HHHHHHHHHH</vt:lpstr>
      <vt:lpstr>https://xkcd.com/1132/</vt:lpstr>
      <vt:lpstr>Joint Distributions for Three Random Variables </vt:lpstr>
      <vt:lpstr>n Random Variables </vt:lpstr>
      <vt:lpstr>Naïve Bayes </vt:lpstr>
      <vt:lpstr>Bayes’ Classifier</vt:lpstr>
      <vt:lpstr>Non-naïve Bayes</vt:lpstr>
      <vt:lpstr>Naïve Bayes</vt:lpstr>
      <vt:lpstr>Resolving the Probabilities with all Dependencies</vt:lpstr>
      <vt:lpstr>Resolving the Probabilities with Simplifications</vt:lpstr>
      <vt:lpstr>Example of Naive Bayes</vt:lpstr>
      <vt:lpstr>Estimating probabilities</vt:lpstr>
      <vt:lpstr>Estimating probabilities</vt:lpstr>
      <vt:lpstr>Smoothing for Naive Bayes</vt:lpstr>
      <vt:lpstr>Estimating probabilities using smoothing</vt:lpstr>
      <vt:lpstr>Example: Classification</vt:lpstr>
      <vt:lpstr>Example: Classification</vt:lpstr>
      <vt:lpstr>Implementation Detail</vt:lpstr>
      <vt:lpstr>Naive Bayes for Text Classification </vt:lpstr>
      <vt:lpstr>Why is Text Different?</vt:lpstr>
      <vt:lpstr>Multinomial Naive Bayes</vt:lpstr>
      <vt:lpstr>Estimating Probabilities</vt:lpstr>
      <vt:lpstr>Classification Function </vt:lpstr>
      <vt:lpstr>Example</vt:lpstr>
      <vt:lpstr>Example</vt:lpstr>
      <vt:lpstr>Example</vt:lpstr>
      <vt:lpstr>Example</vt:lpstr>
      <vt:lpstr>Intermezzo: Continuous Probabilistic Reasoning </vt:lpstr>
      <vt:lpstr>Numeric values</vt:lpstr>
      <vt:lpstr>Distributions over continuous domains</vt:lpstr>
      <vt:lpstr>Uniform continuous distribution over [0,1]</vt:lpstr>
      <vt:lpstr>Numeric values</vt:lpstr>
      <vt:lpstr>1-dim Gaussian distribution (also „Normal distribution“)</vt:lpstr>
      <vt:lpstr>n-dim Gaussian distribution (also „Normal distribution“)</vt:lpstr>
      <vt:lpstr>Numeric Values </vt:lpstr>
      <vt:lpstr>Numeric values</vt:lpstr>
      <vt:lpstr>Modelling Distribution for Numeric Data</vt:lpstr>
      <vt:lpstr>Modelling Distribution for Numeric Data</vt:lpstr>
      <vt:lpstr>Making Use of the Distributions</vt:lpstr>
      <vt:lpstr>Example</vt:lpstr>
      <vt:lpstr>Example</vt:lpstr>
      <vt:lpstr>Conclusion: `Graphical Models´</vt:lpstr>
      <vt:lpstr>Current research at Analytic Computing: Predicting functions with Bayesian methods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Steffen Staab</dc:creator>
  <cp:lastModifiedBy/>
  <cp:revision>1</cp:revision>
  <dcterms:created xsi:type="dcterms:W3CDTF">2020-03-21T06:54:15Z</dcterms:created>
  <dcterms:modified xsi:type="dcterms:W3CDTF">2024-04-22T08:01:27Z</dcterms:modified>
</cp:coreProperties>
</file>